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8"/>
  </p:notesMasterIdLst>
  <p:sldIdLst>
    <p:sldId id="256" r:id="rId2"/>
    <p:sldId id="282" r:id="rId3"/>
    <p:sldId id="1176" r:id="rId4"/>
    <p:sldId id="1175" r:id="rId5"/>
    <p:sldId id="1094" r:id="rId6"/>
    <p:sldId id="1177" r:id="rId7"/>
    <p:sldId id="1121" r:id="rId8"/>
    <p:sldId id="1178" r:id="rId9"/>
    <p:sldId id="1167" r:id="rId10"/>
    <p:sldId id="1179" r:id="rId11"/>
    <p:sldId id="1180" r:id="rId12"/>
    <p:sldId id="1181" r:id="rId13"/>
    <p:sldId id="1182" r:id="rId14"/>
    <p:sldId id="1183" r:id="rId15"/>
    <p:sldId id="1184" r:id="rId16"/>
    <p:sldId id="1115" r:id="rId17"/>
    <p:sldId id="1170" r:id="rId18"/>
    <p:sldId id="1168" r:id="rId19"/>
    <p:sldId id="1169" r:id="rId20"/>
    <p:sldId id="1172" r:id="rId21"/>
    <p:sldId id="602" r:id="rId22"/>
    <p:sldId id="1174" r:id="rId23"/>
    <p:sldId id="273" r:id="rId24"/>
    <p:sldId id="274" r:id="rId25"/>
    <p:sldId id="275" r:id="rId26"/>
    <p:sldId id="276"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176"/>
            <p14:sldId id="1175"/>
            <p14:sldId id="1094"/>
            <p14:sldId id="1177"/>
            <p14:sldId id="1121"/>
            <p14:sldId id="1178"/>
            <p14:sldId id="1167"/>
            <p14:sldId id="1179"/>
            <p14:sldId id="1180"/>
            <p14:sldId id="1181"/>
            <p14:sldId id="1182"/>
            <p14:sldId id="1183"/>
            <p14:sldId id="1184"/>
            <p14:sldId id="1115"/>
            <p14:sldId id="1170"/>
            <p14:sldId id="1168"/>
            <p14:sldId id="1169"/>
            <p14:sldId id="1172"/>
            <p14:sldId id="602"/>
            <p14:sldId id="1174"/>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1" autoAdjust="0"/>
    <p:restoredTop sz="96447" autoAdjust="0"/>
  </p:normalViewPr>
  <p:slideViewPr>
    <p:cSldViewPr snapToGrid="0">
      <p:cViewPr varScale="1">
        <p:scale>
          <a:sx n="114" d="100"/>
          <a:sy n="114" d="100"/>
        </p:scale>
        <p:origin x="1560"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2021-03-11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Heun's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Heun's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Heun's method</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Heun's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Heun's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Heun's method</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Heun's method</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Heun's method</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Heun's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Heun's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Heun's method</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audio" Target="../media/media10.m4a"/><Relationship Id="rId7" Type="http://schemas.openxmlformats.org/officeDocument/2006/relationships/oleObject" Target="../embeddings/oleObject24.bin"/><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29.wmf"/><Relationship Id="rId11" Type="http://schemas.openxmlformats.org/officeDocument/2006/relationships/image" Target="../media/image8.png"/><Relationship Id="rId5" Type="http://schemas.openxmlformats.org/officeDocument/2006/relationships/oleObject" Target="../embeddings/oleObject23.bin"/><Relationship Id="rId10" Type="http://schemas.openxmlformats.org/officeDocument/2006/relationships/image" Target="../media/image31.wmf"/><Relationship Id="rId4" Type="http://schemas.openxmlformats.org/officeDocument/2006/relationships/slideLayout" Target="../slideLayouts/slideLayout2.xml"/><Relationship Id="rId9" Type="http://schemas.openxmlformats.org/officeDocument/2006/relationships/oleObject" Target="../embeddings/oleObject25.bin"/></Relationships>
</file>

<file path=ppt/slides/_rels/slide11.xml.rels><?xml version="1.0" encoding="UTF-8" standalone="yes"?>
<Relationships xmlns="http://schemas.openxmlformats.org/package/2006/relationships"><Relationship Id="rId8" Type="http://schemas.openxmlformats.org/officeDocument/2006/relationships/image" Target="../media/image33.wmf"/><Relationship Id="rId13" Type="http://schemas.openxmlformats.org/officeDocument/2006/relationships/image" Target="../media/image8.png"/><Relationship Id="rId3" Type="http://schemas.openxmlformats.org/officeDocument/2006/relationships/audio" Target="../media/media11.m4a"/><Relationship Id="rId7" Type="http://schemas.openxmlformats.org/officeDocument/2006/relationships/oleObject" Target="../embeddings/oleObject27.bin"/><Relationship Id="rId12" Type="http://schemas.openxmlformats.org/officeDocument/2006/relationships/image" Target="../media/image35.wmf"/><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32.wmf"/><Relationship Id="rId11" Type="http://schemas.openxmlformats.org/officeDocument/2006/relationships/oleObject" Target="../embeddings/oleObject29.bin"/><Relationship Id="rId5" Type="http://schemas.openxmlformats.org/officeDocument/2006/relationships/oleObject" Target="../embeddings/oleObject26.bin"/><Relationship Id="rId10" Type="http://schemas.openxmlformats.org/officeDocument/2006/relationships/image" Target="../media/image34.wmf"/><Relationship Id="rId4" Type="http://schemas.openxmlformats.org/officeDocument/2006/relationships/slideLayout" Target="../slideLayouts/slideLayout2.xml"/><Relationship Id="rId9" Type="http://schemas.openxmlformats.org/officeDocument/2006/relationships/oleObject" Target="../embeddings/oleObject28.bin"/></Relationships>
</file>

<file path=ppt/slides/_rels/slide12.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audio" Target="../media/media12.m4a"/><Relationship Id="rId7" Type="http://schemas.openxmlformats.org/officeDocument/2006/relationships/oleObject" Target="../embeddings/oleObject31.bin"/><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36.wmf"/><Relationship Id="rId11" Type="http://schemas.openxmlformats.org/officeDocument/2006/relationships/image" Target="../media/image8.png"/><Relationship Id="rId5" Type="http://schemas.openxmlformats.org/officeDocument/2006/relationships/oleObject" Target="../embeddings/oleObject30.bin"/><Relationship Id="rId10" Type="http://schemas.openxmlformats.org/officeDocument/2006/relationships/image" Target="../media/image38.wmf"/><Relationship Id="rId4" Type="http://schemas.openxmlformats.org/officeDocument/2006/relationships/slideLayout" Target="../slideLayouts/slideLayout2.xml"/><Relationship Id="rId9" Type="http://schemas.openxmlformats.org/officeDocument/2006/relationships/oleObject" Target="../embeddings/oleObject32.bin"/></Relationships>
</file>

<file path=ppt/slides/_rels/slide13.xml.rels><?xml version="1.0" encoding="UTF-8" standalone="yes"?>
<Relationships xmlns="http://schemas.openxmlformats.org/package/2006/relationships"><Relationship Id="rId8" Type="http://schemas.openxmlformats.org/officeDocument/2006/relationships/image" Target="../media/image39.wmf"/><Relationship Id="rId13" Type="http://schemas.openxmlformats.org/officeDocument/2006/relationships/oleObject" Target="../embeddings/oleObject37.bin"/><Relationship Id="rId3" Type="http://schemas.openxmlformats.org/officeDocument/2006/relationships/audio" Target="../media/media13.m4a"/><Relationship Id="rId7" Type="http://schemas.openxmlformats.org/officeDocument/2006/relationships/oleObject" Target="../embeddings/oleObject34.bin"/><Relationship Id="rId12" Type="http://schemas.openxmlformats.org/officeDocument/2006/relationships/image" Target="../media/image41.wmf"/><Relationship Id="rId17" Type="http://schemas.openxmlformats.org/officeDocument/2006/relationships/image" Target="../media/image8.png"/><Relationship Id="rId2" Type="http://schemas.microsoft.com/office/2007/relationships/media" Target="../media/media13.m4a"/><Relationship Id="rId16" Type="http://schemas.openxmlformats.org/officeDocument/2006/relationships/image" Target="../media/image43.wmf"/><Relationship Id="rId1" Type="http://schemas.openxmlformats.org/officeDocument/2006/relationships/tags" Target="../tags/tag11.xml"/><Relationship Id="rId6" Type="http://schemas.openxmlformats.org/officeDocument/2006/relationships/image" Target="../media/image37.wmf"/><Relationship Id="rId11" Type="http://schemas.openxmlformats.org/officeDocument/2006/relationships/oleObject" Target="../embeddings/oleObject36.bin"/><Relationship Id="rId5" Type="http://schemas.openxmlformats.org/officeDocument/2006/relationships/oleObject" Target="../embeddings/oleObject33.bin"/><Relationship Id="rId15" Type="http://schemas.openxmlformats.org/officeDocument/2006/relationships/oleObject" Target="../embeddings/oleObject38.bin"/><Relationship Id="rId10" Type="http://schemas.openxmlformats.org/officeDocument/2006/relationships/image" Target="../media/image40.wmf"/><Relationship Id="rId4" Type="http://schemas.openxmlformats.org/officeDocument/2006/relationships/slideLayout" Target="../slideLayouts/slideLayout2.xml"/><Relationship Id="rId9" Type="http://schemas.openxmlformats.org/officeDocument/2006/relationships/oleObject" Target="../embeddings/oleObject35.bin"/><Relationship Id="rId14" Type="http://schemas.openxmlformats.org/officeDocument/2006/relationships/image" Target="../media/image42.wmf"/></Relationships>
</file>

<file path=ppt/slides/_rels/slide14.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audio" Target="../media/media14.m4a"/><Relationship Id="rId7" Type="http://schemas.openxmlformats.org/officeDocument/2006/relationships/oleObject" Target="../embeddings/oleObject40.bin"/><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44.wmf"/><Relationship Id="rId11" Type="http://schemas.openxmlformats.org/officeDocument/2006/relationships/image" Target="../media/image8.png"/><Relationship Id="rId5" Type="http://schemas.openxmlformats.org/officeDocument/2006/relationships/oleObject" Target="../embeddings/oleObject39.bin"/><Relationship Id="rId10" Type="http://schemas.openxmlformats.org/officeDocument/2006/relationships/image" Target="../media/image45.wmf"/><Relationship Id="rId4" Type="http://schemas.openxmlformats.org/officeDocument/2006/relationships/slideLayout" Target="../slideLayouts/slideLayout2.xml"/><Relationship Id="rId9" Type="http://schemas.openxmlformats.org/officeDocument/2006/relationships/oleObject" Target="../embeddings/oleObject41.bin"/></Relationships>
</file>

<file path=ppt/slides/_rels/slide15.xml.rels><?xml version="1.0" encoding="UTF-8" standalone="yes"?>
<Relationships xmlns="http://schemas.openxmlformats.org/package/2006/relationships"><Relationship Id="rId8" Type="http://schemas.openxmlformats.org/officeDocument/2006/relationships/image" Target="../media/image46.wmf"/><Relationship Id="rId13" Type="http://schemas.openxmlformats.org/officeDocument/2006/relationships/image" Target="../media/image8.png"/><Relationship Id="rId3" Type="http://schemas.openxmlformats.org/officeDocument/2006/relationships/audio" Target="../media/media15.m4a"/><Relationship Id="rId7" Type="http://schemas.openxmlformats.org/officeDocument/2006/relationships/oleObject" Target="../embeddings/oleObject43.bin"/><Relationship Id="rId12" Type="http://schemas.openxmlformats.org/officeDocument/2006/relationships/image" Target="../media/image48.wmf"/><Relationship Id="rId2" Type="http://schemas.microsoft.com/office/2007/relationships/media" Target="../media/media15.m4a"/><Relationship Id="rId1" Type="http://schemas.openxmlformats.org/officeDocument/2006/relationships/tags" Target="../tags/tag13.xml"/><Relationship Id="rId6" Type="http://schemas.openxmlformats.org/officeDocument/2006/relationships/image" Target="../media/image45.wmf"/><Relationship Id="rId11" Type="http://schemas.openxmlformats.org/officeDocument/2006/relationships/oleObject" Target="../embeddings/oleObject45.bin"/><Relationship Id="rId5" Type="http://schemas.openxmlformats.org/officeDocument/2006/relationships/oleObject" Target="../embeddings/oleObject42.bin"/><Relationship Id="rId10" Type="http://schemas.openxmlformats.org/officeDocument/2006/relationships/image" Target="../media/image47.wmf"/><Relationship Id="rId4" Type="http://schemas.openxmlformats.org/officeDocument/2006/relationships/slideLayout" Target="../slideLayouts/slideLayout2.xml"/><Relationship Id="rId9" Type="http://schemas.openxmlformats.org/officeDocument/2006/relationships/oleObject" Target="../embeddings/oleObject44.bin"/></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8.png"/><Relationship Id="rId2" Type="http://schemas.microsoft.com/office/2007/relationships/media" Target="../media/media18.m4a"/><Relationship Id="rId1" Type="http://schemas.openxmlformats.org/officeDocument/2006/relationships/tags" Target="../tags/tag16.xml"/><Relationship Id="rId6" Type="http://schemas.openxmlformats.org/officeDocument/2006/relationships/image" Target="../media/image22.wmf"/><Relationship Id="rId5" Type="http://schemas.openxmlformats.org/officeDocument/2006/relationships/oleObject" Target="../embeddings/oleObject15.bin"/><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audio" Target="../media/media19.m4a"/><Relationship Id="rId7" Type="http://schemas.openxmlformats.org/officeDocument/2006/relationships/oleObject" Target="../embeddings/oleObject47.bin"/><Relationship Id="rId2" Type="http://schemas.microsoft.com/office/2007/relationships/media" Target="../media/media19.m4a"/><Relationship Id="rId1" Type="http://schemas.openxmlformats.org/officeDocument/2006/relationships/tags" Target="../tags/tag17.xml"/><Relationship Id="rId6" Type="http://schemas.openxmlformats.org/officeDocument/2006/relationships/image" Target="../media/image27.wmf"/><Relationship Id="rId5" Type="http://schemas.openxmlformats.org/officeDocument/2006/relationships/oleObject" Target="../embeddings/oleObject46.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0.wmf"/><Relationship Id="rId13" Type="http://schemas.openxmlformats.org/officeDocument/2006/relationships/image" Target="../media/image8.png"/><Relationship Id="rId3" Type="http://schemas.openxmlformats.org/officeDocument/2006/relationships/audio" Target="../media/media21.m4a"/><Relationship Id="rId7" Type="http://schemas.openxmlformats.org/officeDocument/2006/relationships/oleObject" Target="../embeddings/oleObject49.bin"/><Relationship Id="rId12" Type="http://schemas.openxmlformats.org/officeDocument/2006/relationships/image" Target="../media/image52.wmf"/><Relationship Id="rId2" Type="http://schemas.microsoft.com/office/2007/relationships/media" Target="../media/media21.m4a"/><Relationship Id="rId1" Type="http://schemas.openxmlformats.org/officeDocument/2006/relationships/tags" Target="../tags/tag19.xml"/><Relationship Id="rId6" Type="http://schemas.openxmlformats.org/officeDocument/2006/relationships/image" Target="../media/image49.wmf"/><Relationship Id="rId11" Type="http://schemas.openxmlformats.org/officeDocument/2006/relationships/oleObject" Target="../embeddings/oleObject51.bin"/><Relationship Id="rId5" Type="http://schemas.openxmlformats.org/officeDocument/2006/relationships/oleObject" Target="../embeddings/oleObject48.bin"/><Relationship Id="rId10" Type="http://schemas.openxmlformats.org/officeDocument/2006/relationships/image" Target="../media/image51.wmf"/><Relationship Id="rId4" Type="http://schemas.openxmlformats.org/officeDocument/2006/relationships/slideLayout" Target="../slideLayouts/slideLayout2.xml"/><Relationship Id="rId9" Type="http://schemas.openxmlformats.org/officeDocument/2006/relationships/oleObject" Target="../embeddings/oleObject50.bin"/></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2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audio" Target="../media/media3.m4a"/><Relationship Id="rId7" Type="http://schemas.openxmlformats.org/officeDocument/2006/relationships/oleObject" Target="../embeddings/oleObject2.bin"/><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5.wmf"/><Relationship Id="rId3" Type="http://schemas.openxmlformats.org/officeDocument/2006/relationships/audio" Target="../media/media4.m4a"/><Relationship Id="rId7" Type="http://schemas.openxmlformats.org/officeDocument/2006/relationships/image" Target="../media/image12.png"/><Relationship Id="rId12" Type="http://schemas.openxmlformats.org/officeDocument/2006/relationships/oleObject" Target="../embeddings/oleObject6.bin"/><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1.wmf"/><Relationship Id="rId11" Type="http://schemas.openxmlformats.org/officeDocument/2006/relationships/image" Target="../media/image14.wmf"/><Relationship Id="rId5" Type="http://schemas.openxmlformats.org/officeDocument/2006/relationships/oleObject" Target="../embeddings/oleObject3.bin"/><Relationship Id="rId10" Type="http://schemas.openxmlformats.org/officeDocument/2006/relationships/oleObject" Target="../embeddings/oleObject5.bin"/><Relationship Id="rId4" Type="http://schemas.openxmlformats.org/officeDocument/2006/relationships/slideLayout" Target="../slideLayouts/slideLayout2.xml"/><Relationship Id="rId9" Type="http://schemas.openxmlformats.org/officeDocument/2006/relationships/image" Target="../media/image13.wmf"/><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7.wmf"/><Relationship Id="rId13" Type="http://schemas.openxmlformats.org/officeDocument/2006/relationships/image" Target="../media/image8.png"/><Relationship Id="rId3" Type="http://schemas.openxmlformats.org/officeDocument/2006/relationships/audio" Target="../media/media5.m4a"/><Relationship Id="rId7" Type="http://schemas.openxmlformats.org/officeDocument/2006/relationships/oleObject" Target="../embeddings/oleObject8.bin"/><Relationship Id="rId12" Type="http://schemas.openxmlformats.org/officeDocument/2006/relationships/image" Target="../media/image19.wmf"/><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6.wmf"/><Relationship Id="rId11" Type="http://schemas.openxmlformats.org/officeDocument/2006/relationships/oleObject" Target="../embeddings/oleObject10.bin"/><Relationship Id="rId5" Type="http://schemas.openxmlformats.org/officeDocument/2006/relationships/oleObject" Target="../embeddings/oleObject7.bin"/><Relationship Id="rId10" Type="http://schemas.openxmlformats.org/officeDocument/2006/relationships/image" Target="../media/image18.wmf"/><Relationship Id="rId4" Type="http://schemas.openxmlformats.org/officeDocument/2006/relationships/slideLayout" Target="../slideLayouts/slideLayout2.xml"/><Relationship Id="rId9" Type="http://schemas.openxmlformats.org/officeDocument/2006/relationships/oleObject" Target="../embeddings/oleObject9.bin"/></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21.wmf"/><Relationship Id="rId3" Type="http://schemas.openxmlformats.org/officeDocument/2006/relationships/audio" Target="../media/media6.m4a"/><Relationship Id="rId7" Type="http://schemas.openxmlformats.org/officeDocument/2006/relationships/image" Target="../media/image12.png"/><Relationship Id="rId12" Type="http://schemas.openxmlformats.org/officeDocument/2006/relationships/oleObject" Target="../embeddings/oleObject14.bin"/><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1.wmf"/><Relationship Id="rId11" Type="http://schemas.openxmlformats.org/officeDocument/2006/relationships/image" Target="../media/image20.wmf"/><Relationship Id="rId5" Type="http://schemas.openxmlformats.org/officeDocument/2006/relationships/oleObject" Target="../embeddings/oleObject11.bin"/><Relationship Id="rId10" Type="http://schemas.openxmlformats.org/officeDocument/2006/relationships/oleObject" Target="../embeddings/oleObject13.bin"/><Relationship Id="rId4" Type="http://schemas.openxmlformats.org/officeDocument/2006/relationships/slideLayout" Target="../slideLayouts/slideLayout2.xml"/><Relationship Id="rId9" Type="http://schemas.openxmlformats.org/officeDocument/2006/relationships/image" Target="../media/image13.wmf"/><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23.wmf"/><Relationship Id="rId13" Type="http://schemas.openxmlformats.org/officeDocument/2006/relationships/oleObject" Target="../embeddings/oleObject19.bin"/><Relationship Id="rId3" Type="http://schemas.openxmlformats.org/officeDocument/2006/relationships/audio" Target="../media/media7.m4a"/><Relationship Id="rId7" Type="http://schemas.openxmlformats.org/officeDocument/2006/relationships/oleObject" Target="../embeddings/oleObject16.bin"/><Relationship Id="rId12" Type="http://schemas.openxmlformats.org/officeDocument/2006/relationships/image" Target="../media/image25.wmf"/><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22.wmf"/><Relationship Id="rId11" Type="http://schemas.openxmlformats.org/officeDocument/2006/relationships/oleObject" Target="../embeddings/oleObject18.bin"/><Relationship Id="rId5" Type="http://schemas.openxmlformats.org/officeDocument/2006/relationships/oleObject" Target="../embeddings/oleObject15.bin"/><Relationship Id="rId15" Type="http://schemas.openxmlformats.org/officeDocument/2006/relationships/image" Target="../media/image8.png"/><Relationship Id="rId10" Type="http://schemas.openxmlformats.org/officeDocument/2006/relationships/image" Target="../media/image24.wmf"/><Relationship Id="rId4" Type="http://schemas.openxmlformats.org/officeDocument/2006/relationships/slideLayout" Target="../slideLayouts/slideLayout2.xml"/><Relationship Id="rId9" Type="http://schemas.openxmlformats.org/officeDocument/2006/relationships/oleObject" Target="../embeddings/oleObject17.bin"/><Relationship Id="rId14" Type="http://schemas.openxmlformats.org/officeDocument/2006/relationships/image" Target="../media/image26.wmf"/></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8.pn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22.wmf"/><Relationship Id="rId5" Type="http://schemas.openxmlformats.org/officeDocument/2006/relationships/oleObject" Target="../embeddings/oleObject20.bin"/><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audio" Target="../media/media9.m4a"/><Relationship Id="rId7" Type="http://schemas.openxmlformats.org/officeDocument/2006/relationships/oleObject" Target="../embeddings/oleObject22.bin"/><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27.wmf"/><Relationship Id="rId5" Type="http://schemas.openxmlformats.org/officeDocument/2006/relationships/oleObject" Target="../embeddings/oleObject21.bin"/><Relationship Id="rId4" Type="http://schemas.openxmlformats.org/officeDocument/2006/relationships/slideLayout" Target="../slideLayouts/slideLayout2.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Heun’s</a:t>
            </a:r>
            <a:r>
              <a:rPr lang="en-US" dirty="0"/>
              <a:t> method</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C1BD7B6F-D18B-4C97-9C87-6B7221FAA1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6997"/>
    </mc:Choice>
    <mc:Fallback xmlns="">
      <p:transition spd="slow" advTm="6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Multiple steps of </a:t>
            </a:r>
            <a:r>
              <a:rPr lang="en-US" dirty="0" err="1"/>
              <a:t>Heun’s</a:t>
            </a:r>
            <a:r>
              <a:rPr lang="en-US" dirty="0"/>
              <a:t>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Can we see that the error is indeed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3</a:t>
            </a:r>
            <a:r>
              <a:rPr lang="en-US" dirty="0">
                <a:latin typeface="Times New Roman" panose="02020603050405020304" pitchFamily="18" charset="0"/>
              </a:rPr>
              <a:t>)</a:t>
            </a:r>
            <a:r>
              <a:rPr lang="en-US" dirty="0"/>
              <a:t>?</a:t>
            </a:r>
          </a:p>
          <a:p>
            <a:endParaRPr lang="en-US" dirty="0"/>
          </a:p>
          <a:p>
            <a:endParaRPr lang="en-US" dirty="0"/>
          </a:p>
          <a:p>
            <a:endParaRPr lang="en-US" dirty="0"/>
          </a:p>
          <a:p>
            <a:r>
              <a:rPr lang="en-US" dirty="0"/>
              <a:t>Let us label </a:t>
            </a:r>
            <a:r>
              <a:rPr lang="en-US" i="1" dirty="0">
                <a:latin typeface="Times New Roman" panose="02020603050405020304" pitchFamily="18" charset="0"/>
              </a:rPr>
              <a:t>s</a:t>
            </a:r>
            <a:r>
              <a:rPr lang="en-US" baseline="-25000" dirty="0">
                <a:latin typeface="Times New Roman" panose="02020603050405020304" pitchFamily="18" charset="0"/>
              </a:rPr>
              <a:t>0</a:t>
            </a:r>
            <a:r>
              <a:rPr lang="en-US" dirty="0">
                <a:latin typeface="Times New Roman" panose="02020603050405020304" pitchFamily="18" charset="0"/>
              </a:rPr>
              <a:t> =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t</a:t>
            </a:r>
            <a:r>
              <a:rPr lang="en-US" baseline="-25000" dirty="0">
                <a:latin typeface="Times New Roman" panose="02020603050405020304" pitchFamily="18" charset="0"/>
              </a:rPr>
              <a:t>0</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0</a:t>
            </a:r>
            <a:r>
              <a:rPr lang="en-US" dirty="0">
                <a:latin typeface="Times New Roman" panose="02020603050405020304" pitchFamily="18" charset="0"/>
              </a:rPr>
              <a:t>)</a:t>
            </a:r>
            <a:r>
              <a:rPr lang="en-US" dirty="0"/>
              <a:t>, so we have</a:t>
            </a:r>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Heun's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7" name="Object 6">
            <a:extLst>
              <a:ext uri="{FF2B5EF4-FFF2-40B4-BE49-F238E27FC236}">
                <a16:creationId xmlns:a16="http://schemas.microsoft.com/office/drawing/2014/main" id="{6261FD5F-6A08-46CD-90D6-56BAF7843FE9}"/>
              </a:ext>
            </a:extLst>
          </p:cNvPr>
          <p:cNvGraphicFramePr>
            <a:graphicFrameLocks noChangeAspect="1"/>
          </p:cNvGraphicFramePr>
          <p:nvPr>
            <p:extLst>
              <p:ext uri="{D42A27DB-BD31-4B8C-83A1-F6EECF244321}">
                <p14:modId xmlns:p14="http://schemas.microsoft.com/office/powerpoint/2010/main" val="2273291368"/>
              </p:ext>
            </p:extLst>
          </p:nvPr>
        </p:nvGraphicFramePr>
        <p:xfrm>
          <a:off x="1713738" y="2027220"/>
          <a:ext cx="5716524" cy="689593"/>
        </p:xfrm>
        <a:graphic>
          <a:graphicData uri="http://schemas.openxmlformats.org/presentationml/2006/ole">
            <mc:AlternateContent xmlns:mc="http://schemas.openxmlformats.org/markup-compatibility/2006">
              <mc:Choice xmlns:v="urn:schemas-microsoft-com:vml" Requires="v">
                <p:oleObj name="Equation" r:id="rId5" imgW="2933640" imgH="355320" progId="Equation.DSMT4">
                  <p:embed/>
                </p:oleObj>
              </mc:Choice>
              <mc:Fallback>
                <p:oleObj name="Equation" r:id="rId5" imgW="2933640" imgH="355320" progId="Equation.DSMT4">
                  <p:embed/>
                  <p:pic>
                    <p:nvPicPr>
                      <p:cNvPr id="0" name="Object 1"/>
                      <p:cNvPicPr>
                        <a:picLocks noChangeAspect="1" noChangeArrowheads="1"/>
                      </p:cNvPicPr>
                      <p:nvPr/>
                    </p:nvPicPr>
                    <p:blipFill>
                      <a:blip r:embed="rId6"/>
                      <a:srcRect/>
                      <a:stretch>
                        <a:fillRect/>
                      </a:stretch>
                    </p:blipFill>
                    <p:spPr bwMode="auto">
                      <a:xfrm>
                        <a:off x="1713738" y="2027220"/>
                        <a:ext cx="5716524" cy="6895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a:extLst>
              <a:ext uri="{FF2B5EF4-FFF2-40B4-BE49-F238E27FC236}">
                <a16:creationId xmlns:a16="http://schemas.microsoft.com/office/drawing/2014/main" id="{0CA9B7E1-C361-4B8D-B280-7C17E2EC5A16}"/>
              </a:ext>
            </a:extLst>
          </p:cNvPr>
          <p:cNvGraphicFramePr>
            <a:graphicFrameLocks noChangeAspect="1"/>
          </p:cNvGraphicFramePr>
          <p:nvPr>
            <p:extLst>
              <p:ext uri="{D42A27DB-BD31-4B8C-83A1-F6EECF244321}">
                <p14:modId xmlns:p14="http://schemas.microsoft.com/office/powerpoint/2010/main" val="3790396645"/>
              </p:ext>
            </p:extLst>
          </p:nvPr>
        </p:nvGraphicFramePr>
        <p:xfrm>
          <a:off x="2668095" y="2610336"/>
          <a:ext cx="4652360" cy="689593"/>
        </p:xfrm>
        <a:graphic>
          <a:graphicData uri="http://schemas.openxmlformats.org/presentationml/2006/ole">
            <mc:AlternateContent xmlns:mc="http://schemas.openxmlformats.org/markup-compatibility/2006">
              <mc:Choice xmlns:v="urn:schemas-microsoft-com:vml" Requires="v">
                <p:oleObj name="Equation" r:id="rId7" imgW="2387520" imgH="355320" progId="Equation.DSMT4">
                  <p:embed/>
                </p:oleObj>
              </mc:Choice>
              <mc:Fallback>
                <p:oleObj name="Equation" r:id="rId7" imgW="2387520" imgH="355320" progId="Equation.DSMT4">
                  <p:embed/>
                  <p:pic>
                    <p:nvPicPr>
                      <p:cNvPr id="7" name="Object 6">
                        <a:extLst>
                          <a:ext uri="{FF2B5EF4-FFF2-40B4-BE49-F238E27FC236}">
                            <a16:creationId xmlns:a16="http://schemas.microsoft.com/office/drawing/2014/main" id="{6261FD5F-6A08-46CD-90D6-56BAF7843FE9}"/>
                          </a:ext>
                        </a:extLst>
                      </p:cNvPr>
                      <p:cNvPicPr>
                        <a:picLocks noChangeAspect="1" noChangeArrowheads="1"/>
                      </p:cNvPicPr>
                      <p:nvPr/>
                    </p:nvPicPr>
                    <p:blipFill>
                      <a:blip r:embed="rId8"/>
                      <a:srcRect/>
                      <a:stretch>
                        <a:fillRect/>
                      </a:stretch>
                    </p:blipFill>
                    <p:spPr bwMode="auto">
                      <a:xfrm>
                        <a:off x="2668095" y="2610336"/>
                        <a:ext cx="4652360" cy="6895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a:extLst>
              <a:ext uri="{FF2B5EF4-FFF2-40B4-BE49-F238E27FC236}">
                <a16:creationId xmlns:a16="http://schemas.microsoft.com/office/drawing/2014/main" id="{A04A409A-C765-4BDB-8801-1985922DF229}"/>
              </a:ext>
            </a:extLst>
          </p:cNvPr>
          <p:cNvGraphicFramePr>
            <a:graphicFrameLocks noChangeAspect="1"/>
          </p:cNvGraphicFramePr>
          <p:nvPr>
            <p:extLst>
              <p:ext uri="{D42A27DB-BD31-4B8C-83A1-F6EECF244321}">
                <p14:modId xmlns:p14="http://schemas.microsoft.com/office/powerpoint/2010/main" val="4130360063"/>
              </p:ext>
            </p:extLst>
          </p:nvPr>
        </p:nvGraphicFramePr>
        <p:xfrm>
          <a:off x="2182968" y="3641868"/>
          <a:ext cx="4875181" cy="687674"/>
        </p:xfrm>
        <a:graphic>
          <a:graphicData uri="http://schemas.openxmlformats.org/presentationml/2006/ole">
            <mc:AlternateContent xmlns:mc="http://schemas.openxmlformats.org/markup-compatibility/2006">
              <mc:Choice xmlns:v="urn:schemas-microsoft-com:vml" Requires="v">
                <p:oleObj name="Equation" r:id="rId9" imgW="2501640" imgH="355320" progId="Equation.DSMT4">
                  <p:embed/>
                </p:oleObj>
              </mc:Choice>
              <mc:Fallback>
                <p:oleObj name="Equation" r:id="rId9" imgW="2501640" imgH="355320" progId="Equation.DSMT4">
                  <p:embed/>
                  <p:pic>
                    <p:nvPicPr>
                      <p:cNvPr id="7" name="Object 6">
                        <a:extLst>
                          <a:ext uri="{FF2B5EF4-FFF2-40B4-BE49-F238E27FC236}">
                            <a16:creationId xmlns:a16="http://schemas.microsoft.com/office/drawing/2014/main" id="{6261FD5F-6A08-46CD-90D6-56BAF7843FE9}"/>
                          </a:ext>
                        </a:extLst>
                      </p:cNvPr>
                      <p:cNvPicPr>
                        <a:picLocks noChangeAspect="1" noChangeArrowheads="1"/>
                      </p:cNvPicPr>
                      <p:nvPr/>
                    </p:nvPicPr>
                    <p:blipFill>
                      <a:blip r:embed="rId10"/>
                      <a:srcRect/>
                      <a:stretch>
                        <a:fillRect/>
                      </a:stretch>
                    </p:blipFill>
                    <p:spPr bwMode="auto">
                      <a:xfrm>
                        <a:off x="2182968" y="3641868"/>
                        <a:ext cx="4875181" cy="6876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5" name="Audio 14">
            <a:hlinkClick r:id="" action="ppaction://media"/>
            <a:extLst>
              <a:ext uri="{FF2B5EF4-FFF2-40B4-BE49-F238E27FC236}">
                <a16:creationId xmlns:a16="http://schemas.microsoft.com/office/drawing/2014/main" id="{D74A41FB-7919-4638-965D-B9C9A30A3BB3}"/>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01885493"/>
      </p:ext>
    </p:extLst>
  </p:cSld>
  <p:clrMapOvr>
    <a:masterClrMapping/>
  </p:clrMapOvr>
  <mc:AlternateContent xmlns:mc="http://schemas.openxmlformats.org/markup-compatibility/2006" xmlns:p14="http://schemas.microsoft.com/office/powerpoint/2010/main">
    <mc:Choice Requires="p14">
      <p:transition spd="slow" p14:dur="2000" advTm="51531"/>
    </mc:Choice>
    <mc:Fallback xmlns="">
      <p:transition spd="slow" advTm="51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Multiple steps of </a:t>
            </a:r>
            <a:r>
              <a:rPr lang="en-US" dirty="0" err="1"/>
              <a:t>Heun’s</a:t>
            </a:r>
            <a:r>
              <a:rPr lang="en-US" dirty="0"/>
              <a:t>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Next, let us use the forward divided-difference approximation of the second derivative:</a:t>
            </a:r>
          </a:p>
          <a:p>
            <a:endParaRPr lang="en-US" dirty="0"/>
          </a:p>
          <a:p>
            <a:endParaRPr lang="en-US" dirty="0"/>
          </a:p>
          <a:p>
            <a:endParaRPr lang="en-US" dirty="0"/>
          </a:p>
          <a:p>
            <a:endParaRPr lang="en-US" dirty="0"/>
          </a:p>
          <a:p>
            <a:r>
              <a:rPr lang="en-US" dirty="0"/>
              <a:t>Substituting this into the previous equation, we have</a:t>
            </a:r>
          </a:p>
          <a:p>
            <a:endParaRPr lang="en-US" dirty="0"/>
          </a:p>
          <a:p>
            <a:endParaRPr lang="en-US" dirty="0"/>
          </a:p>
          <a:p>
            <a:r>
              <a:rPr lang="en-US" dirty="0"/>
              <a:t>Expand and collect on powers of </a:t>
            </a:r>
            <a:r>
              <a:rPr lang="en-US" i="1" dirty="0"/>
              <a:t>h </a:t>
            </a:r>
            <a:r>
              <a:rPr lang="en-US" dirty="0"/>
              <a:t>to get:</a:t>
            </a:r>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Heun's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13" name="Object 12">
            <a:extLst>
              <a:ext uri="{FF2B5EF4-FFF2-40B4-BE49-F238E27FC236}">
                <a16:creationId xmlns:a16="http://schemas.microsoft.com/office/drawing/2014/main" id="{A04A409A-C765-4BDB-8801-1985922DF229}"/>
              </a:ext>
            </a:extLst>
          </p:cNvPr>
          <p:cNvGraphicFramePr>
            <a:graphicFrameLocks noChangeAspect="1"/>
          </p:cNvGraphicFramePr>
          <p:nvPr>
            <p:extLst>
              <p:ext uri="{D42A27DB-BD31-4B8C-83A1-F6EECF244321}">
                <p14:modId xmlns:p14="http://schemas.microsoft.com/office/powerpoint/2010/main" val="724678683"/>
              </p:ext>
            </p:extLst>
          </p:nvPr>
        </p:nvGraphicFramePr>
        <p:xfrm>
          <a:off x="1080255" y="4379999"/>
          <a:ext cx="7226300" cy="862013"/>
        </p:xfrm>
        <a:graphic>
          <a:graphicData uri="http://schemas.openxmlformats.org/presentationml/2006/ole">
            <mc:AlternateContent xmlns:mc="http://schemas.openxmlformats.org/markup-compatibility/2006">
              <mc:Choice xmlns:v="urn:schemas-microsoft-com:vml" Requires="v">
                <p:oleObj name="Equation" r:id="rId5" imgW="3708360" imgH="444240" progId="Equation.DSMT4">
                  <p:embed/>
                </p:oleObj>
              </mc:Choice>
              <mc:Fallback>
                <p:oleObj name="Equation" r:id="rId5" imgW="3708360" imgH="444240" progId="Equation.DSMT4">
                  <p:embed/>
                  <p:pic>
                    <p:nvPicPr>
                      <p:cNvPr id="13" name="Object 12">
                        <a:extLst>
                          <a:ext uri="{FF2B5EF4-FFF2-40B4-BE49-F238E27FC236}">
                            <a16:creationId xmlns:a16="http://schemas.microsoft.com/office/drawing/2014/main" id="{A04A409A-C765-4BDB-8801-1985922DF229}"/>
                          </a:ext>
                        </a:extLst>
                      </p:cNvPr>
                      <p:cNvPicPr>
                        <a:picLocks noChangeAspect="1" noChangeArrowheads="1"/>
                      </p:cNvPicPr>
                      <p:nvPr/>
                    </p:nvPicPr>
                    <p:blipFill>
                      <a:blip r:embed="rId6"/>
                      <a:srcRect/>
                      <a:stretch>
                        <a:fillRect/>
                      </a:stretch>
                    </p:blipFill>
                    <p:spPr bwMode="auto">
                      <a:xfrm>
                        <a:off x="1080255" y="4379999"/>
                        <a:ext cx="7226300" cy="862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a:extLst>
              <a:ext uri="{FF2B5EF4-FFF2-40B4-BE49-F238E27FC236}">
                <a16:creationId xmlns:a16="http://schemas.microsoft.com/office/drawing/2014/main" id="{AA16A91E-368B-438F-936D-96B29F32409E}"/>
              </a:ext>
            </a:extLst>
          </p:cNvPr>
          <p:cNvGraphicFramePr>
            <a:graphicFrameLocks noChangeAspect="1"/>
          </p:cNvGraphicFramePr>
          <p:nvPr>
            <p:extLst>
              <p:ext uri="{D42A27DB-BD31-4B8C-83A1-F6EECF244321}">
                <p14:modId xmlns:p14="http://schemas.microsoft.com/office/powerpoint/2010/main" val="790153811"/>
              </p:ext>
            </p:extLst>
          </p:nvPr>
        </p:nvGraphicFramePr>
        <p:xfrm>
          <a:off x="2581399" y="2302019"/>
          <a:ext cx="4476750" cy="760412"/>
        </p:xfrm>
        <a:graphic>
          <a:graphicData uri="http://schemas.openxmlformats.org/presentationml/2006/ole">
            <mc:AlternateContent xmlns:mc="http://schemas.openxmlformats.org/markup-compatibility/2006">
              <mc:Choice xmlns:v="urn:schemas-microsoft-com:vml" Requires="v">
                <p:oleObj name="Equation" r:id="rId7" imgW="2298600" imgH="393480" progId="Equation.DSMT4">
                  <p:embed/>
                </p:oleObj>
              </mc:Choice>
              <mc:Fallback>
                <p:oleObj name="Equation" r:id="rId7" imgW="2298600" imgH="393480" progId="Equation.DSMT4">
                  <p:embed/>
                  <p:pic>
                    <p:nvPicPr>
                      <p:cNvPr id="14" name="Object 13">
                        <a:extLst>
                          <a:ext uri="{FF2B5EF4-FFF2-40B4-BE49-F238E27FC236}">
                            <a16:creationId xmlns:a16="http://schemas.microsoft.com/office/drawing/2014/main" id="{AA16A91E-368B-438F-936D-96B29F32409E}"/>
                          </a:ext>
                        </a:extLst>
                      </p:cNvPr>
                      <p:cNvPicPr>
                        <a:picLocks noChangeAspect="1" noChangeArrowheads="1"/>
                      </p:cNvPicPr>
                      <p:nvPr/>
                    </p:nvPicPr>
                    <p:blipFill>
                      <a:blip r:embed="rId8"/>
                      <a:srcRect/>
                      <a:stretch>
                        <a:fillRect/>
                      </a:stretch>
                    </p:blipFill>
                    <p:spPr bwMode="auto">
                      <a:xfrm>
                        <a:off x="2581399" y="2302019"/>
                        <a:ext cx="4476750" cy="760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a:extLst>
              <a:ext uri="{FF2B5EF4-FFF2-40B4-BE49-F238E27FC236}">
                <a16:creationId xmlns:a16="http://schemas.microsoft.com/office/drawing/2014/main" id="{6CC3869D-C0E2-4BE4-A483-D1675217A8D5}"/>
              </a:ext>
            </a:extLst>
          </p:cNvPr>
          <p:cNvGraphicFramePr>
            <a:graphicFrameLocks noChangeAspect="1"/>
          </p:cNvGraphicFramePr>
          <p:nvPr>
            <p:extLst>
              <p:ext uri="{D42A27DB-BD31-4B8C-83A1-F6EECF244321}">
                <p14:modId xmlns:p14="http://schemas.microsoft.com/office/powerpoint/2010/main" val="2643372483"/>
              </p:ext>
            </p:extLst>
          </p:nvPr>
        </p:nvGraphicFramePr>
        <p:xfrm>
          <a:off x="3407778" y="3016250"/>
          <a:ext cx="3141663" cy="760413"/>
        </p:xfrm>
        <a:graphic>
          <a:graphicData uri="http://schemas.openxmlformats.org/presentationml/2006/ole">
            <mc:AlternateContent xmlns:mc="http://schemas.openxmlformats.org/markup-compatibility/2006">
              <mc:Choice xmlns:v="urn:schemas-microsoft-com:vml" Requires="v">
                <p:oleObj name="Equation" r:id="rId9" imgW="1612800" imgH="393480" progId="Equation.DSMT4">
                  <p:embed/>
                </p:oleObj>
              </mc:Choice>
              <mc:Fallback>
                <p:oleObj name="Equation" r:id="rId9" imgW="1612800" imgH="393480" progId="Equation.DSMT4">
                  <p:embed/>
                  <p:pic>
                    <p:nvPicPr>
                      <p:cNvPr id="14" name="Object 13">
                        <a:extLst>
                          <a:ext uri="{FF2B5EF4-FFF2-40B4-BE49-F238E27FC236}">
                            <a16:creationId xmlns:a16="http://schemas.microsoft.com/office/drawing/2014/main" id="{AA16A91E-368B-438F-936D-96B29F32409E}"/>
                          </a:ext>
                        </a:extLst>
                      </p:cNvPr>
                      <p:cNvPicPr>
                        <a:picLocks noChangeAspect="1" noChangeArrowheads="1"/>
                      </p:cNvPicPr>
                      <p:nvPr/>
                    </p:nvPicPr>
                    <p:blipFill>
                      <a:blip r:embed="rId10"/>
                      <a:srcRect/>
                      <a:stretch>
                        <a:fillRect/>
                      </a:stretch>
                    </p:blipFill>
                    <p:spPr bwMode="auto">
                      <a:xfrm>
                        <a:off x="3407778" y="3016250"/>
                        <a:ext cx="3141663" cy="760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a:extLst>
              <a:ext uri="{FF2B5EF4-FFF2-40B4-BE49-F238E27FC236}">
                <a16:creationId xmlns:a16="http://schemas.microsoft.com/office/drawing/2014/main" id="{417D0072-5F7A-4ED4-B505-FB5EC86F4672}"/>
              </a:ext>
            </a:extLst>
          </p:cNvPr>
          <p:cNvGraphicFramePr>
            <a:graphicFrameLocks noChangeAspect="1"/>
          </p:cNvGraphicFramePr>
          <p:nvPr>
            <p:extLst>
              <p:ext uri="{D42A27DB-BD31-4B8C-83A1-F6EECF244321}">
                <p14:modId xmlns:p14="http://schemas.microsoft.com/office/powerpoint/2010/main" val="3604517004"/>
              </p:ext>
            </p:extLst>
          </p:nvPr>
        </p:nvGraphicFramePr>
        <p:xfrm>
          <a:off x="1077912" y="5594350"/>
          <a:ext cx="7227888" cy="714375"/>
        </p:xfrm>
        <a:graphic>
          <a:graphicData uri="http://schemas.openxmlformats.org/presentationml/2006/ole">
            <mc:AlternateContent xmlns:mc="http://schemas.openxmlformats.org/markup-compatibility/2006">
              <mc:Choice xmlns:v="urn:schemas-microsoft-com:vml" Requires="v">
                <p:oleObj name="Equation" r:id="rId11" imgW="3708360" imgH="368280" progId="Equation.DSMT4">
                  <p:embed/>
                </p:oleObj>
              </mc:Choice>
              <mc:Fallback>
                <p:oleObj name="Equation" r:id="rId11" imgW="3708360" imgH="368280" progId="Equation.DSMT4">
                  <p:embed/>
                  <p:pic>
                    <p:nvPicPr>
                      <p:cNvPr id="13" name="Object 12">
                        <a:extLst>
                          <a:ext uri="{FF2B5EF4-FFF2-40B4-BE49-F238E27FC236}">
                            <a16:creationId xmlns:a16="http://schemas.microsoft.com/office/drawing/2014/main" id="{A04A409A-C765-4BDB-8801-1985922DF229}"/>
                          </a:ext>
                        </a:extLst>
                      </p:cNvPr>
                      <p:cNvPicPr>
                        <a:picLocks noChangeAspect="1" noChangeArrowheads="1"/>
                      </p:cNvPicPr>
                      <p:nvPr/>
                    </p:nvPicPr>
                    <p:blipFill>
                      <a:blip r:embed="rId12"/>
                      <a:srcRect/>
                      <a:stretch>
                        <a:fillRect/>
                      </a:stretch>
                    </p:blipFill>
                    <p:spPr bwMode="auto">
                      <a:xfrm>
                        <a:off x="1077912" y="5594350"/>
                        <a:ext cx="7227888"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Audio 9">
            <a:hlinkClick r:id="" action="ppaction://media"/>
            <a:extLst>
              <a:ext uri="{FF2B5EF4-FFF2-40B4-BE49-F238E27FC236}">
                <a16:creationId xmlns:a16="http://schemas.microsoft.com/office/drawing/2014/main" id="{26B2FCB2-2B8C-4D59-983B-DBB1C815B179}"/>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22325557"/>
      </p:ext>
    </p:extLst>
  </p:cSld>
  <p:clrMapOvr>
    <a:masterClrMapping/>
  </p:clrMapOvr>
  <mc:AlternateContent xmlns:mc="http://schemas.openxmlformats.org/markup-compatibility/2006" xmlns:p14="http://schemas.microsoft.com/office/powerpoint/2010/main">
    <mc:Choice Requires="p14">
      <p:transition spd="slow" p14:dur="2000" advTm="100731"/>
    </mc:Choice>
    <mc:Fallback xmlns="">
      <p:transition spd="slow" advTm="100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Multiple steps of </a:t>
            </a:r>
            <a:r>
              <a:rPr lang="en-US" dirty="0" err="1"/>
              <a:t>Heun’s</a:t>
            </a:r>
            <a:r>
              <a:rPr lang="en-US" dirty="0"/>
              <a:t>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We can now simplify this to the following:</a:t>
            </a:r>
          </a:p>
          <a:p>
            <a:endParaRPr lang="en-US" dirty="0"/>
          </a:p>
          <a:p>
            <a:pPr marL="0" indent="0">
              <a:buNone/>
            </a:pPr>
            <a:endParaRPr lang="en-US" dirty="0"/>
          </a:p>
          <a:p>
            <a:endParaRPr lang="en-US" dirty="0"/>
          </a:p>
          <a:p>
            <a:r>
              <a:rPr lang="en-US" dirty="0"/>
              <a:t>Next, we must observe the next term of interest:</a:t>
            </a:r>
          </a:p>
          <a:p>
            <a:endParaRPr lang="en-US" dirty="0"/>
          </a:p>
          <a:p>
            <a:r>
              <a:rPr lang="en-US" dirty="0"/>
              <a:t>From calculus, you will recall that</a:t>
            </a:r>
          </a:p>
          <a:p>
            <a:endParaRPr lang="en-US" dirty="0"/>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Heun's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15" name="Object 14">
            <a:extLst>
              <a:ext uri="{FF2B5EF4-FFF2-40B4-BE49-F238E27FC236}">
                <a16:creationId xmlns:a16="http://schemas.microsoft.com/office/drawing/2014/main" id="{417D0072-5F7A-4ED4-B505-FB5EC86F4672}"/>
              </a:ext>
            </a:extLst>
          </p:cNvPr>
          <p:cNvGraphicFramePr>
            <a:graphicFrameLocks noChangeAspect="1"/>
          </p:cNvGraphicFramePr>
          <p:nvPr>
            <p:extLst>
              <p:ext uri="{D42A27DB-BD31-4B8C-83A1-F6EECF244321}">
                <p14:modId xmlns:p14="http://schemas.microsoft.com/office/powerpoint/2010/main" val="1273576686"/>
              </p:ext>
            </p:extLst>
          </p:nvPr>
        </p:nvGraphicFramePr>
        <p:xfrm>
          <a:off x="1487488" y="2028825"/>
          <a:ext cx="6167437" cy="665163"/>
        </p:xfrm>
        <a:graphic>
          <a:graphicData uri="http://schemas.openxmlformats.org/presentationml/2006/ole">
            <mc:AlternateContent xmlns:mc="http://schemas.openxmlformats.org/markup-compatibility/2006">
              <mc:Choice xmlns:v="urn:schemas-microsoft-com:vml" Requires="v">
                <p:oleObj name="Equation" r:id="rId5" imgW="3162240" imgH="342720" progId="Equation.DSMT4">
                  <p:embed/>
                </p:oleObj>
              </mc:Choice>
              <mc:Fallback>
                <p:oleObj name="Equation" r:id="rId5" imgW="3162240" imgH="342720" progId="Equation.DSMT4">
                  <p:embed/>
                  <p:pic>
                    <p:nvPicPr>
                      <p:cNvPr id="15" name="Object 14">
                        <a:extLst>
                          <a:ext uri="{FF2B5EF4-FFF2-40B4-BE49-F238E27FC236}">
                            <a16:creationId xmlns:a16="http://schemas.microsoft.com/office/drawing/2014/main" id="{417D0072-5F7A-4ED4-B505-FB5EC86F4672}"/>
                          </a:ext>
                        </a:extLst>
                      </p:cNvPr>
                      <p:cNvPicPr>
                        <a:picLocks noChangeAspect="1" noChangeArrowheads="1"/>
                      </p:cNvPicPr>
                      <p:nvPr/>
                    </p:nvPicPr>
                    <p:blipFill>
                      <a:blip r:embed="rId6"/>
                      <a:srcRect/>
                      <a:stretch>
                        <a:fillRect/>
                      </a:stretch>
                    </p:blipFill>
                    <p:spPr bwMode="auto">
                      <a:xfrm>
                        <a:off x="1487488" y="2028825"/>
                        <a:ext cx="6167437" cy="665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a:extLst>
              <a:ext uri="{FF2B5EF4-FFF2-40B4-BE49-F238E27FC236}">
                <a16:creationId xmlns:a16="http://schemas.microsoft.com/office/drawing/2014/main" id="{03971B6A-14B6-4F46-9532-0F2E85C95507}"/>
              </a:ext>
            </a:extLst>
          </p:cNvPr>
          <p:cNvGraphicFramePr>
            <a:graphicFrameLocks noChangeAspect="1"/>
          </p:cNvGraphicFramePr>
          <p:nvPr>
            <p:extLst>
              <p:ext uri="{D42A27DB-BD31-4B8C-83A1-F6EECF244321}">
                <p14:modId xmlns:p14="http://schemas.microsoft.com/office/powerpoint/2010/main" val="455939061"/>
              </p:ext>
            </p:extLst>
          </p:nvPr>
        </p:nvGraphicFramePr>
        <p:xfrm>
          <a:off x="3129213" y="3603920"/>
          <a:ext cx="3317875" cy="468312"/>
        </p:xfrm>
        <a:graphic>
          <a:graphicData uri="http://schemas.openxmlformats.org/presentationml/2006/ole">
            <mc:AlternateContent xmlns:mc="http://schemas.openxmlformats.org/markup-compatibility/2006">
              <mc:Choice xmlns:v="urn:schemas-microsoft-com:vml" Requires="v">
                <p:oleObj name="Equation" r:id="rId7" imgW="1701720" imgH="241200" progId="Equation.DSMT4">
                  <p:embed/>
                </p:oleObj>
              </mc:Choice>
              <mc:Fallback>
                <p:oleObj name="Equation" r:id="rId7" imgW="1701720" imgH="241200" progId="Equation.DSMT4">
                  <p:embed/>
                  <p:pic>
                    <p:nvPicPr>
                      <p:cNvPr id="15" name="Object 14">
                        <a:extLst>
                          <a:ext uri="{FF2B5EF4-FFF2-40B4-BE49-F238E27FC236}">
                            <a16:creationId xmlns:a16="http://schemas.microsoft.com/office/drawing/2014/main" id="{417D0072-5F7A-4ED4-B505-FB5EC86F4672}"/>
                          </a:ext>
                        </a:extLst>
                      </p:cNvPr>
                      <p:cNvPicPr>
                        <a:picLocks noChangeAspect="1" noChangeArrowheads="1"/>
                      </p:cNvPicPr>
                      <p:nvPr/>
                    </p:nvPicPr>
                    <p:blipFill>
                      <a:blip r:embed="rId8"/>
                      <a:srcRect/>
                      <a:stretch>
                        <a:fillRect/>
                      </a:stretch>
                    </p:blipFill>
                    <p:spPr bwMode="auto">
                      <a:xfrm>
                        <a:off x="3129213" y="3603920"/>
                        <a:ext cx="3317875" cy="468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a:extLst>
              <a:ext uri="{FF2B5EF4-FFF2-40B4-BE49-F238E27FC236}">
                <a16:creationId xmlns:a16="http://schemas.microsoft.com/office/drawing/2014/main" id="{9F438647-4B01-4828-B529-90515BF3F08B}"/>
              </a:ext>
            </a:extLst>
          </p:cNvPr>
          <p:cNvGraphicFramePr>
            <a:graphicFrameLocks noChangeAspect="1"/>
          </p:cNvGraphicFramePr>
          <p:nvPr>
            <p:extLst>
              <p:ext uri="{D42A27DB-BD31-4B8C-83A1-F6EECF244321}">
                <p14:modId xmlns:p14="http://schemas.microsoft.com/office/powerpoint/2010/main" val="585202808"/>
              </p:ext>
            </p:extLst>
          </p:nvPr>
        </p:nvGraphicFramePr>
        <p:xfrm>
          <a:off x="3129213" y="4293189"/>
          <a:ext cx="3565525" cy="688975"/>
        </p:xfrm>
        <a:graphic>
          <a:graphicData uri="http://schemas.openxmlformats.org/presentationml/2006/ole">
            <mc:AlternateContent xmlns:mc="http://schemas.openxmlformats.org/markup-compatibility/2006">
              <mc:Choice xmlns:v="urn:schemas-microsoft-com:vml" Requires="v">
                <p:oleObj name="Equation" r:id="rId9" imgW="1828800" imgH="355320" progId="Equation.DSMT4">
                  <p:embed/>
                </p:oleObj>
              </mc:Choice>
              <mc:Fallback>
                <p:oleObj name="Equation" r:id="rId9" imgW="1828800" imgH="355320" progId="Equation.DSMT4">
                  <p:embed/>
                  <p:pic>
                    <p:nvPicPr>
                      <p:cNvPr id="16" name="Object 15">
                        <a:extLst>
                          <a:ext uri="{FF2B5EF4-FFF2-40B4-BE49-F238E27FC236}">
                            <a16:creationId xmlns:a16="http://schemas.microsoft.com/office/drawing/2014/main" id="{03971B6A-14B6-4F46-9532-0F2E85C95507}"/>
                          </a:ext>
                        </a:extLst>
                      </p:cNvPr>
                      <p:cNvPicPr>
                        <a:picLocks noChangeAspect="1" noChangeArrowheads="1"/>
                      </p:cNvPicPr>
                      <p:nvPr/>
                    </p:nvPicPr>
                    <p:blipFill>
                      <a:blip r:embed="rId10"/>
                      <a:srcRect/>
                      <a:stretch>
                        <a:fillRect/>
                      </a:stretch>
                    </p:blipFill>
                    <p:spPr bwMode="auto">
                      <a:xfrm>
                        <a:off x="3129213" y="4293189"/>
                        <a:ext cx="3565525" cy="688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Rounded Corners 7">
            <a:extLst>
              <a:ext uri="{FF2B5EF4-FFF2-40B4-BE49-F238E27FC236}">
                <a16:creationId xmlns:a16="http://schemas.microsoft.com/office/drawing/2014/main" id="{A9030CDB-6181-4CF3-98D1-153D79A27036}"/>
              </a:ext>
            </a:extLst>
          </p:cNvPr>
          <p:cNvSpPr/>
          <p:nvPr/>
        </p:nvSpPr>
        <p:spPr>
          <a:xfrm>
            <a:off x="3045204" y="2029058"/>
            <a:ext cx="629174" cy="6889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BE91BBC7-E308-43E7-8E04-6A218EFFFC02}"/>
              </a:ext>
            </a:extLst>
          </p:cNvPr>
          <p:cNvSpPr/>
          <p:nvPr/>
        </p:nvSpPr>
        <p:spPr>
          <a:xfrm>
            <a:off x="5318621" y="2016918"/>
            <a:ext cx="2336304" cy="6889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4B315F02-371B-4C1D-8592-CECEAB4F872F}"/>
              </a:ext>
            </a:extLst>
          </p:cNvPr>
          <p:cNvSpPr/>
          <p:nvPr/>
        </p:nvSpPr>
        <p:spPr>
          <a:xfrm>
            <a:off x="4038775" y="2139238"/>
            <a:ext cx="1254679" cy="45490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F4AECC78-5FAA-40B7-B19D-38D592E9D79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78367411"/>
      </p:ext>
    </p:extLst>
  </p:cSld>
  <p:clrMapOvr>
    <a:masterClrMapping/>
  </p:clrMapOvr>
  <mc:AlternateContent xmlns:mc="http://schemas.openxmlformats.org/markup-compatibility/2006" xmlns:p14="http://schemas.microsoft.com/office/powerpoint/2010/main">
    <mc:Choice Requires="p14">
      <p:transition spd="slow" p14:dur="2000" advTm="119444"/>
    </mc:Choice>
    <mc:Fallback xmlns="">
      <p:transition spd="slow" advTm="119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9"/>
                </p:tgtEl>
              </p:cMediaNode>
            </p:audio>
          </p:childTnLst>
        </p:cTn>
      </p:par>
    </p:tnLst>
    <p:bldLst>
      <p:bldP spid="8" grpId="0" animBg="1"/>
      <p:bldP spid="8" grpId="1" animBg="1"/>
      <p:bldP spid="21" grpId="0" animBg="1"/>
      <p:bldP spid="21" grpId="1"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Multiple steps of </a:t>
            </a:r>
            <a:r>
              <a:rPr lang="en-US" dirty="0" err="1"/>
              <a:t>Heun’s</a:t>
            </a:r>
            <a:r>
              <a:rPr lang="en-US" dirty="0"/>
              <a:t>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Thus, we now have that:</a:t>
            </a:r>
          </a:p>
          <a:p>
            <a:endParaRPr lang="en-US" dirty="0"/>
          </a:p>
          <a:p>
            <a:pPr marL="0" indent="0">
              <a:buNone/>
            </a:pPr>
            <a:endParaRPr lang="en-US" dirty="0"/>
          </a:p>
          <a:p>
            <a:endParaRPr lang="en-US" dirty="0"/>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Heun's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13</a:t>
            </a:fld>
            <a:endParaRPr lang="en-CA"/>
          </a:p>
        </p:txBody>
      </p:sp>
      <p:graphicFrame>
        <p:nvGraphicFramePr>
          <p:cNvPr id="16" name="Object 15">
            <a:extLst>
              <a:ext uri="{FF2B5EF4-FFF2-40B4-BE49-F238E27FC236}">
                <a16:creationId xmlns:a16="http://schemas.microsoft.com/office/drawing/2014/main" id="{03971B6A-14B6-4F46-9532-0F2E85C95507}"/>
              </a:ext>
            </a:extLst>
          </p:cNvPr>
          <p:cNvGraphicFramePr>
            <a:graphicFrameLocks noChangeAspect="1"/>
          </p:cNvGraphicFramePr>
          <p:nvPr>
            <p:extLst>
              <p:ext uri="{D42A27DB-BD31-4B8C-83A1-F6EECF244321}">
                <p14:modId xmlns:p14="http://schemas.microsoft.com/office/powerpoint/2010/main" val="3858735651"/>
              </p:ext>
            </p:extLst>
          </p:nvPr>
        </p:nvGraphicFramePr>
        <p:xfrm>
          <a:off x="980892" y="2229145"/>
          <a:ext cx="3317875" cy="468312"/>
        </p:xfrm>
        <a:graphic>
          <a:graphicData uri="http://schemas.openxmlformats.org/presentationml/2006/ole">
            <mc:AlternateContent xmlns:mc="http://schemas.openxmlformats.org/markup-compatibility/2006">
              <mc:Choice xmlns:v="urn:schemas-microsoft-com:vml" Requires="v">
                <p:oleObj name="Equation" r:id="rId5" imgW="1701720" imgH="241200" progId="Equation.DSMT4">
                  <p:embed/>
                </p:oleObj>
              </mc:Choice>
              <mc:Fallback>
                <p:oleObj name="Equation" r:id="rId5" imgW="1701720" imgH="241200" progId="Equation.DSMT4">
                  <p:embed/>
                  <p:pic>
                    <p:nvPicPr>
                      <p:cNvPr id="16" name="Object 15">
                        <a:extLst>
                          <a:ext uri="{FF2B5EF4-FFF2-40B4-BE49-F238E27FC236}">
                            <a16:creationId xmlns:a16="http://schemas.microsoft.com/office/drawing/2014/main" id="{03971B6A-14B6-4F46-9532-0F2E85C95507}"/>
                          </a:ext>
                        </a:extLst>
                      </p:cNvPr>
                      <p:cNvPicPr>
                        <a:picLocks noChangeAspect="1" noChangeArrowheads="1"/>
                      </p:cNvPicPr>
                      <p:nvPr/>
                    </p:nvPicPr>
                    <p:blipFill>
                      <a:blip r:embed="rId6"/>
                      <a:srcRect/>
                      <a:stretch>
                        <a:fillRect/>
                      </a:stretch>
                    </p:blipFill>
                    <p:spPr bwMode="auto">
                      <a:xfrm>
                        <a:off x="980892" y="2229145"/>
                        <a:ext cx="3317875" cy="468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a:extLst>
              <a:ext uri="{FF2B5EF4-FFF2-40B4-BE49-F238E27FC236}">
                <a16:creationId xmlns:a16="http://schemas.microsoft.com/office/drawing/2014/main" id="{553C1457-EAA7-415F-8D28-7275FE910416}"/>
              </a:ext>
            </a:extLst>
          </p:cNvPr>
          <p:cNvGraphicFramePr>
            <a:graphicFrameLocks noChangeAspect="1"/>
          </p:cNvGraphicFramePr>
          <p:nvPr>
            <p:extLst>
              <p:ext uri="{D42A27DB-BD31-4B8C-83A1-F6EECF244321}">
                <p14:modId xmlns:p14="http://schemas.microsoft.com/office/powerpoint/2010/main" val="1741988868"/>
              </p:ext>
            </p:extLst>
          </p:nvPr>
        </p:nvGraphicFramePr>
        <p:xfrm>
          <a:off x="2160660" y="2697163"/>
          <a:ext cx="3587750" cy="714375"/>
        </p:xfrm>
        <a:graphic>
          <a:graphicData uri="http://schemas.openxmlformats.org/presentationml/2006/ole">
            <mc:AlternateContent xmlns:mc="http://schemas.openxmlformats.org/markup-compatibility/2006">
              <mc:Choice xmlns:v="urn:schemas-microsoft-com:vml" Requires="v">
                <p:oleObj name="Equation" r:id="rId7" imgW="1841400" imgH="368280" progId="Equation.DSMT4">
                  <p:embed/>
                </p:oleObj>
              </mc:Choice>
              <mc:Fallback>
                <p:oleObj name="Equation" r:id="rId7" imgW="1841400" imgH="368280" progId="Equation.DSMT4">
                  <p:embed/>
                  <p:pic>
                    <p:nvPicPr>
                      <p:cNvPr id="16" name="Object 15">
                        <a:extLst>
                          <a:ext uri="{FF2B5EF4-FFF2-40B4-BE49-F238E27FC236}">
                            <a16:creationId xmlns:a16="http://schemas.microsoft.com/office/drawing/2014/main" id="{03971B6A-14B6-4F46-9532-0F2E85C95507}"/>
                          </a:ext>
                        </a:extLst>
                      </p:cNvPr>
                      <p:cNvPicPr>
                        <a:picLocks noChangeAspect="1" noChangeArrowheads="1"/>
                      </p:cNvPicPr>
                      <p:nvPr/>
                    </p:nvPicPr>
                    <p:blipFill>
                      <a:blip r:embed="rId8"/>
                      <a:srcRect/>
                      <a:stretch>
                        <a:fillRect/>
                      </a:stretch>
                    </p:blipFill>
                    <p:spPr bwMode="auto">
                      <a:xfrm>
                        <a:off x="2160660" y="2697163"/>
                        <a:ext cx="3587750"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a:extLst>
              <a:ext uri="{FF2B5EF4-FFF2-40B4-BE49-F238E27FC236}">
                <a16:creationId xmlns:a16="http://schemas.microsoft.com/office/drawing/2014/main" id="{09AA5290-923C-4C80-B432-7EF3EDF95D71}"/>
              </a:ext>
            </a:extLst>
          </p:cNvPr>
          <p:cNvGraphicFramePr>
            <a:graphicFrameLocks noChangeAspect="1"/>
          </p:cNvGraphicFramePr>
          <p:nvPr>
            <p:extLst>
              <p:ext uri="{D42A27DB-BD31-4B8C-83A1-F6EECF244321}">
                <p14:modId xmlns:p14="http://schemas.microsoft.com/office/powerpoint/2010/main" val="3872290541"/>
              </p:ext>
            </p:extLst>
          </p:nvPr>
        </p:nvGraphicFramePr>
        <p:xfrm>
          <a:off x="2169049" y="3481388"/>
          <a:ext cx="4032250" cy="763587"/>
        </p:xfrm>
        <a:graphic>
          <a:graphicData uri="http://schemas.openxmlformats.org/presentationml/2006/ole">
            <mc:AlternateContent xmlns:mc="http://schemas.openxmlformats.org/markup-compatibility/2006">
              <mc:Choice xmlns:v="urn:schemas-microsoft-com:vml" Requires="v">
                <p:oleObj name="Equation" r:id="rId9" imgW="2070000" imgH="393480" progId="Equation.DSMT4">
                  <p:embed/>
                </p:oleObj>
              </mc:Choice>
              <mc:Fallback>
                <p:oleObj name="Equation" r:id="rId9" imgW="2070000" imgH="393480" progId="Equation.DSMT4">
                  <p:embed/>
                  <p:pic>
                    <p:nvPicPr>
                      <p:cNvPr id="12" name="Object 11">
                        <a:extLst>
                          <a:ext uri="{FF2B5EF4-FFF2-40B4-BE49-F238E27FC236}">
                            <a16:creationId xmlns:a16="http://schemas.microsoft.com/office/drawing/2014/main" id="{553C1457-EAA7-415F-8D28-7275FE910416}"/>
                          </a:ext>
                        </a:extLst>
                      </p:cNvPr>
                      <p:cNvPicPr>
                        <a:picLocks noChangeAspect="1" noChangeArrowheads="1"/>
                      </p:cNvPicPr>
                      <p:nvPr/>
                    </p:nvPicPr>
                    <p:blipFill>
                      <a:blip r:embed="rId10"/>
                      <a:srcRect/>
                      <a:stretch>
                        <a:fillRect/>
                      </a:stretch>
                    </p:blipFill>
                    <p:spPr bwMode="auto">
                      <a:xfrm>
                        <a:off x="2169049" y="3481388"/>
                        <a:ext cx="4032250" cy="763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a:extLst>
              <a:ext uri="{FF2B5EF4-FFF2-40B4-BE49-F238E27FC236}">
                <a16:creationId xmlns:a16="http://schemas.microsoft.com/office/drawing/2014/main" id="{C4876632-5E2E-4A5A-BBDA-0D1C5DB992E5}"/>
              </a:ext>
            </a:extLst>
          </p:cNvPr>
          <p:cNvGraphicFramePr>
            <a:graphicFrameLocks noChangeAspect="1"/>
          </p:cNvGraphicFramePr>
          <p:nvPr>
            <p:extLst>
              <p:ext uri="{D42A27DB-BD31-4B8C-83A1-F6EECF244321}">
                <p14:modId xmlns:p14="http://schemas.microsoft.com/office/powerpoint/2010/main" val="17230325"/>
              </p:ext>
            </p:extLst>
          </p:nvPr>
        </p:nvGraphicFramePr>
        <p:xfrm>
          <a:off x="2193983" y="4427538"/>
          <a:ext cx="5689600" cy="741362"/>
        </p:xfrm>
        <a:graphic>
          <a:graphicData uri="http://schemas.openxmlformats.org/presentationml/2006/ole">
            <mc:AlternateContent xmlns:mc="http://schemas.openxmlformats.org/markup-compatibility/2006">
              <mc:Choice xmlns:v="urn:schemas-microsoft-com:vml" Requires="v">
                <p:oleObj name="Equation" r:id="rId11" imgW="2920680" imgH="380880" progId="Equation.DSMT4">
                  <p:embed/>
                </p:oleObj>
              </mc:Choice>
              <mc:Fallback>
                <p:oleObj name="Equation" r:id="rId11" imgW="2920680" imgH="380880" progId="Equation.DSMT4">
                  <p:embed/>
                  <p:pic>
                    <p:nvPicPr>
                      <p:cNvPr id="18" name="Object 17">
                        <a:extLst>
                          <a:ext uri="{FF2B5EF4-FFF2-40B4-BE49-F238E27FC236}">
                            <a16:creationId xmlns:a16="http://schemas.microsoft.com/office/drawing/2014/main" id="{09AA5290-923C-4C80-B432-7EF3EDF95D71}"/>
                          </a:ext>
                        </a:extLst>
                      </p:cNvPr>
                      <p:cNvPicPr>
                        <a:picLocks noChangeAspect="1" noChangeArrowheads="1"/>
                      </p:cNvPicPr>
                      <p:nvPr/>
                    </p:nvPicPr>
                    <p:blipFill>
                      <a:blip r:embed="rId12"/>
                      <a:srcRect/>
                      <a:stretch>
                        <a:fillRect/>
                      </a:stretch>
                    </p:blipFill>
                    <p:spPr bwMode="auto">
                      <a:xfrm>
                        <a:off x="2193983" y="4427538"/>
                        <a:ext cx="5689600" cy="741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20">
            <a:extLst>
              <a:ext uri="{FF2B5EF4-FFF2-40B4-BE49-F238E27FC236}">
                <a16:creationId xmlns:a16="http://schemas.microsoft.com/office/drawing/2014/main" id="{A0BC0384-3282-4C18-BAA6-69AA9434322F}"/>
              </a:ext>
            </a:extLst>
          </p:cNvPr>
          <p:cNvGraphicFramePr>
            <a:graphicFrameLocks noChangeAspect="1"/>
          </p:cNvGraphicFramePr>
          <p:nvPr>
            <p:extLst>
              <p:ext uri="{D42A27DB-BD31-4B8C-83A1-F6EECF244321}">
                <p14:modId xmlns:p14="http://schemas.microsoft.com/office/powerpoint/2010/main" val="2044168718"/>
              </p:ext>
            </p:extLst>
          </p:nvPr>
        </p:nvGraphicFramePr>
        <p:xfrm>
          <a:off x="2177550" y="5168900"/>
          <a:ext cx="5664200" cy="765175"/>
        </p:xfrm>
        <a:graphic>
          <a:graphicData uri="http://schemas.openxmlformats.org/presentationml/2006/ole">
            <mc:AlternateContent xmlns:mc="http://schemas.openxmlformats.org/markup-compatibility/2006">
              <mc:Choice xmlns:v="urn:schemas-microsoft-com:vml" Requires="v">
                <p:oleObj name="Equation" r:id="rId13" imgW="2908080" imgH="393480" progId="Equation.DSMT4">
                  <p:embed/>
                </p:oleObj>
              </mc:Choice>
              <mc:Fallback>
                <p:oleObj name="Equation" r:id="rId13" imgW="2908080" imgH="393480" progId="Equation.DSMT4">
                  <p:embed/>
                  <p:pic>
                    <p:nvPicPr>
                      <p:cNvPr id="20" name="Object 19">
                        <a:extLst>
                          <a:ext uri="{FF2B5EF4-FFF2-40B4-BE49-F238E27FC236}">
                            <a16:creationId xmlns:a16="http://schemas.microsoft.com/office/drawing/2014/main" id="{C4876632-5E2E-4A5A-BBDA-0D1C5DB992E5}"/>
                          </a:ext>
                        </a:extLst>
                      </p:cNvPr>
                      <p:cNvPicPr>
                        <a:picLocks noChangeAspect="1" noChangeArrowheads="1"/>
                      </p:cNvPicPr>
                      <p:nvPr/>
                    </p:nvPicPr>
                    <p:blipFill>
                      <a:blip r:embed="rId14"/>
                      <a:srcRect/>
                      <a:stretch>
                        <a:fillRect/>
                      </a:stretch>
                    </p:blipFill>
                    <p:spPr bwMode="auto">
                      <a:xfrm>
                        <a:off x="2177550" y="5168900"/>
                        <a:ext cx="5664200" cy="765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ct 21">
            <a:extLst>
              <a:ext uri="{FF2B5EF4-FFF2-40B4-BE49-F238E27FC236}">
                <a16:creationId xmlns:a16="http://schemas.microsoft.com/office/drawing/2014/main" id="{CE40EE04-24A5-4DA2-86B3-6276180F27AA}"/>
              </a:ext>
            </a:extLst>
          </p:cNvPr>
          <p:cNvGraphicFramePr>
            <a:graphicFrameLocks noChangeAspect="1"/>
          </p:cNvGraphicFramePr>
          <p:nvPr>
            <p:extLst>
              <p:ext uri="{D42A27DB-BD31-4B8C-83A1-F6EECF244321}">
                <p14:modId xmlns:p14="http://schemas.microsoft.com/office/powerpoint/2010/main" val="1016517443"/>
              </p:ext>
            </p:extLst>
          </p:nvPr>
        </p:nvGraphicFramePr>
        <p:xfrm>
          <a:off x="5140325" y="1657350"/>
          <a:ext cx="3467100" cy="665163"/>
        </p:xfrm>
        <a:graphic>
          <a:graphicData uri="http://schemas.openxmlformats.org/presentationml/2006/ole">
            <mc:AlternateContent xmlns:mc="http://schemas.openxmlformats.org/markup-compatibility/2006">
              <mc:Choice xmlns:v="urn:schemas-microsoft-com:vml" Requires="v">
                <p:oleObj name="Equation" r:id="rId15" imgW="1777680" imgH="342720" progId="Equation.DSMT4">
                  <p:embed/>
                </p:oleObj>
              </mc:Choice>
              <mc:Fallback>
                <p:oleObj name="Equation" r:id="rId15" imgW="1777680" imgH="342720" progId="Equation.DSMT4">
                  <p:embed/>
                  <p:pic>
                    <p:nvPicPr>
                      <p:cNvPr id="16" name="Object 15">
                        <a:extLst>
                          <a:ext uri="{FF2B5EF4-FFF2-40B4-BE49-F238E27FC236}">
                            <a16:creationId xmlns:a16="http://schemas.microsoft.com/office/drawing/2014/main" id="{03971B6A-14B6-4F46-9532-0F2E85C95507}"/>
                          </a:ext>
                        </a:extLst>
                      </p:cNvPr>
                      <p:cNvPicPr>
                        <a:picLocks noChangeAspect="1" noChangeArrowheads="1"/>
                      </p:cNvPicPr>
                      <p:nvPr/>
                    </p:nvPicPr>
                    <p:blipFill>
                      <a:blip r:embed="rId16"/>
                      <a:srcRect/>
                      <a:stretch>
                        <a:fillRect/>
                      </a:stretch>
                    </p:blipFill>
                    <p:spPr bwMode="auto">
                      <a:xfrm>
                        <a:off x="5140325" y="1657350"/>
                        <a:ext cx="3467100" cy="665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ctangle: Rounded Corners 22">
            <a:extLst>
              <a:ext uri="{FF2B5EF4-FFF2-40B4-BE49-F238E27FC236}">
                <a16:creationId xmlns:a16="http://schemas.microsoft.com/office/drawing/2014/main" id="{D1CB1837-CBCD-4C09-AB01-D478EEC7F587}"/>
              </a:ext>
            </a:extLst>
          </p:cNvPr>
          <p:cNvSpPr/>
          <p:nvPr/>
        </p:nvSpPr>
        <p:spPr>
          <a:xfrm>
            <a:off x="3322041" y="3481387"/>
            <a:ext cx="1040234" cy="6889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2BDD7AE1-646D-4A02-9C24-C66C8F364660}"/>
              </a:ext>
            </a:extLst>
          </p:cNvPr>
          <p:cNvSpPr/>
          <p:nvPr/>
        </p:nvSpPr>
        <p:spPr>
          <a:xfrm>
            <a:off x="4496994" y="3501231"/>
            <a:ext cx="1593908" cy="6889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A3741A1A-D8BE-4C6E-AADE-E896AD27CE0F}"/>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91256369"/>
      </p:ext>
    </p:extLst>
  </p:cSld>
  <p:clrMapOvr>
    <a:masterClrMapping/>
  </p:clrMapOvr>
  <mc:AlternateContent xmlns:mc="http://schemas.openxmlformats.org/markup-compatibility/2006" xmlns:p14="http://schemas.microsoft.com/office/powerpoint/2010/main">
    <mc:Choice Requires="p14">
      <p:transition spd="slow" p14:dur="2000" advTm="113105"/>
    </mc:Choice>
    <mc:Fallback xmlns="">
      <p:transition spd="slow" advTm="113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1.11111E-6 -3.7037E-7 L -0.01563 0.13079 " pathEditMode="relative" rAng="0" ptsTypes="AA">
                                      <p:cBhvr>
                                        <p:cTn id="38" dur="2000" fill="hold"/>
                                        <p:tgtEl>
                                          <p:spTgt spid="23"/>
                                        </p:tgtEl>
                                        <p:attrNameLst>
                                          <p:attrName>ppt_x</p:attrName>
                                          <p:attrName>ppt_y</p:attrName>
                                        </p:attrNameLst>
                                      </p:cBhvr>
                                      <p:rCtr x="-781" y="6528"/>
                                    </p:animMotion>
                                  </p:childTnLst>
                                </p:cTn>
                              </p:par>
                              <p:par>
                                <p:cTn id="39" presetID="42" presetClass="path" presetSubtype="0" accel="50000" decel="50000" fill="hold" grpId="1" nodeType="withEffect">
                                  <p:stCondLst>
                                    <p:cond delay="0"/>
                                  </p:stCondLst>
                                  <p:childTnLst>
                                    <p:animMotion origin="layout" path="M -3.05556E-6 1.85185E-6 L 0.19219 0.13426 " pathEditMode="relative" rAng="0" ptsTypes="AA">
                                      <p:cBhvr>
                                        <p:cTn id="40" dur="2000" fill="hold"/>
                                        <p:tgtEl>
                                          <p:spTgt spid="24"/>
                                        </p:tgtEl>
                                        <p:attrNameLst>
                                          <p:attrName>ppt_x</p:attrName>
                                          <p:attrName>ppt_y</p:attrName>
                                        </p:attrNameLst>
                                      </p:cBhvr>
                                      <p:rCtr x="9601" y="6713"/>
                                    </p:animMotion>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xit" presetSubtype="0" fill="hold" grpId="2" nodeType="withEffect">
                                  <p:stCondLst>
                                    <p:cond delay="0"/>
                                  </p:stCondLst>
                                  <p:childTnLst>
                                    <p:set>
                                      <p:cBhvr>
                                        <p:cTn id="46" dur="1" fill="hold">
                                          <p:stCondLst>
                                            <p:cond delay="0"/>
                                          </p:stCondLst>
                                        </p:cTn>
                                        <p:tgtEl>
                                          <p:spTgt spid="23"/>
                                        </p:tgtEl>
                                        <p:attrNameLst>
                                          <p:attrName>style.visibility</p:attrName>
                                        </p:attrNameLst>
                                      </p:cBhvr>
                                      <p:to>
                                        <p:strVal val="hidden"/>
                                      </p:to>
                                    </p:set>
                                  </p:childTnLst>
                                </p:cTn>
                              </p:par>
                              <p:par>
                                <p:cTn id="47" presetID="1" presetClass="exit" presetSubtype="0" fill="hold" grpId="2" nodeType="withEffect">
                                  <p:stCondLst>
                                    <p:cond delay="0"/>
                                  </p:stCondLst>
                                  <p:childTnLst>
                                    <p:set>
                                      <p:cBhvr>
                                        <p:cTn id="48"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9"/>
                </p:tgtEl>
              </p:cMediaNode>
            </p:audio>
          </p:childTnLst>
        </p:cTn>
      </p:par>
    </p:tnLst>
    <p:bldLst>
      <p:bldP spid="23" grpId="0" animBg="1"/>
      <p:bldP spid="23" grpId="1" animBg="1"/>
      <p:bldP spid="23" grpId="2" animBg="1"/>
      <p:bldP spid="24" grpId="0" animBg="1"/>
      <p:bldP spid="24" grpId="1" animBg="1"/>
      <p:bldP spid="24"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Multiple steps of </a:t>
            </a:r>
            <a:r>
              <a:rPr lang="en-US" dirty="0" err="1"/>
              <a:t>Heun’s</a:t>
            </a:r>
            <a:r>
              <a:rPr lang="en-US" dirty="0"/>
              <a:t>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We will substitute</a:t>
            </a:r>
          </a:p>
          <a:p>
            <a:endParaRPr lang="en-US" sz="1800" dirty="0"/>
          </a:p>
          <a:p>
            <a:endParaRPr lang="en-US" sz="1800" dirty="0"/>
          </a:p>
          <a:p>
            <a:pPr marL="0" indent="0">
              <a:buNone/>
            </a:pPr>
            <a:r>
              <a:rPr lang="en-US" dirty="0"/>
              <a:t>      into the equation</a:t>
            </a:r>
          </a:p>
          <a:p>
            <a:pPr marL="0" indent="0">
              <a:buNone/>
            </a:pPr>
            <a:endParaRPr lang="en-US" sz="1800" dirty="0"/>
          </a:p>
          <a:p>
            <a:pPr marL="0" indent="0">
              <a:buNone/>
            </a:pPr>
            <a:endParaRPr lang="en-US" sz="1800" dirty="0"/>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This yields:</a:t>
            </a:r>
          </a:p>
          <a:p>
            <a:pPr marL="0" indent="0">
              <a:buNone/>
            </a:pPr>
            <a:endParaRPr lang="en-US" dirty="0"/>
          </a:p>
          <a:p>
            <a:endParaRPr lang="en-US" dirty="0"/>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Heun's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16" name="Object 15">
            <a:extLst>
              <a:ext uri="{FF2B5EF4-FFF2-40B4-BE49-F238E27FC236}">
                <a16:creationId xmlns:a16="http://schemas.microsoft.com/office/drawing/2014/main" id="{03971B6A-14B6-4F46-9532-0F2E85C95507}"/>
              </a:ext>
            </a:extLst>
          </p:cNvPr>
          <p:cNvGraphicFramePr>
            <a:graphicFrameLocks noChangeAspect="1"/>
          </p:cNvGraphicFramePr>
          <p:nvPr>
            <p:extLst>
              <p:ext uri="{D42A27DB-BD31-4B8C-83A1-F6EECF244321}">
                <p14:modId xmlns:p14="http://schemas.microsoft.com/office/powerpoint/2010/main" val="1305797352"/>
              </p:ext>
            </p:extLst>
          </p:nvPr>
        </p:nvGraphicFramePr>
        <p:xfrm>
          <a:off x="1166813" y="2017713"/>
          <a:ext cx="6810375" cy="763587"/>
        </p:xfrm>
        <a:graphic>
          <a:graphicData uri="http://schemas.openxmlformats.org/presentationml/2006/ole">
            <mc:AlternateContent xmlns:mc="http://schemas.openxmlformats.org/markup-compatibility/2006">
              <mc:Choice xmlns:v="urn:schemas-microsoft-com:vml" Requires="v">
                <p:oleObj name="Equation" r:id="rId5" imgW="3492360" imgH="393480" progId="Equation.DSMT4">
                  <p:embed/>
                </p:oleObj>
              </mc:Choice>
              <mc:Fallback>
                <p:oleObj name="Equation" r:id="rId5" imgW="3492360" imgH="393480" progId="Equation.DSMT4">
                  <p:embed/>
                  <p:pic>
                    <p:nvPicPr>
                      <p:cNvPr id="16" name="Object 15">
                        <a:extLst>
                          <a:ext uri="{FF2B5EF4-FFF2-40B4-BE49-F238E27FC236}">
                            <a16:creationId xmlns:a16="http://schemas.microsoft.com/office/drawing/2014/main" id="{03971B6A-14B6-4F46-9532-0F2E85C95507}"/>
                          </a:ext>
                        </a:extLst>
                      </p:cNvPr>
                      <p:cNvPicPr>
                        <a:picLocks noChangeAspect="1" noChangeArrowheads="1"/>
                      </p:cNvPicPr>
                      <p:nvPr/>
                    </p:nvPicPr>
                    <p:blipFill>
                      <a:blip r:embed="rId6"/>
                      <a:srcRect/>
                      <a:stretch>
                        <a:fillRect/>
                      </a:stretch>
                    </p:blipFill>
                    <p:spPr bwMode="auto">
                      <a:xfrm>
                        <a:off x="1166813" y="2017713"/>
                        <a:ext cx="6810375" cy="763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a:extLst>
              <a:ext uri="{FF2B5EF4-FFF2-40B4-BE49-F238E27FC236}">
                <a16:creationId xmlns:a16="http://schemas.microsoft.com/office/drawing/2014/main" id="{D5370BF7-6BF4-48E0-A6C2-98BBCBF91EFD}"/>
              </a:ext>
            </a:extLst>
          </p:cNvPr>
          <p:cNvGraphicFramePr>
            <a:graphicFrameLocks noChangeAspect="1"/>
          </p:cNvGraphicFramePr>
          <p:nvPr>
            <p:extLst>
              <p:ext uri="{D42A27DB-BD31-4B8C-83A1-F6EECF244321}">
                <p14:modId xmlns:p14="http://schemas.microsoft.com/office/powerpoint/2010/main" val="3904191569"/>
              </p:ext>
            </p:extLst>
          </p:nvPr>
        </p:nvGraphicFramePr>
        <p:xfrm>
          <a:off x="1488278" y="3035153"/>
          <a:ext cx="6167437" cy="665163"/>
        </p:xfrm>
        <a:graphic>
          <a:graphicData uri="http://schemas.openxmlformats.org/presentationml/2006/ole">
            <mc:AlternateContent xmlns:mc="http://schemas.openxmlformats.org/markup-compatibility/2006">
              <mc:Choice xmlns:v="urn:schemas-microsoft-com:vml" Requires="v">
                <p:oleObj name="Equation" r:id="rId7" imgW="3162240" imgH="342720" progId="Equation.DSMT4">
                  <p:embed/>
                </p:oleObj>
              </mc:Choice>
              <mc:Fallback>
                <p:oleObj name="Equation" r:id="rId7" imgW="3162240" imgH="342720" progId="Equation.DSMT4">
                  <p:embed/>
                  <p:pic>
                    <p:nvPicPr>
                      <p:cNvPr id="15" name="Object 14">
                        <a:extLst>
                          <a:ext uri="{FF2B5EF4-FFF2-40B4-BE49-F238E27FC236}">
                            <a16:creationId xmlns:a16="http://schemas.microsoft.com/office/drawing/2014/main" id="{417D0072-5F7A-4ED4-B505-FB5EC86F4672}"/>
                          </a:ext>
                        </a:extLst>
                      </p:cNvPr>
                      <p:cNvPicPr>
                        <a:picLocks noChangeAspect="1" noChangeArrowheads="1"/>
                      </p:cNvPicPr>
                      <p:nvPr/>
                    </p:nvPicPr>
                    <p:blipFill>
                      <a:blip r:embed="rId8"/>
                      <a:srcRect/>
                      <a:stretch>
                        <a:fillRect/>
                      </a:stretch>
                    </p:blipFill>
                    <p:spPr bwMode="auto">
                      <a:xfrm>
                        <a:off x="1488278" y="3035153"/>
                        <a:ext cx="6167437" cy="665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a:extLst>
              <a:ext uri="{FF2B5EF4-FFF2-40B4-BE49-F238E27FC236}">
                <a16:creationId xmlns:a16="http://schemas.microsoft.com/office/drawing/2014/main" id="{10EE4A16-BB1C-4C6C-B0BD-DA6B6A36885B}"/>
              </a:ext>
            </a:extLst>
          </p:cNvPr>
          <p:cNvGraphicFramePr>
            <a:graphicFrameLocks noChangeAspect="1"/>
          </p:cNvGraphicFramePr>
          <p:nvPr>
            <p:extLst>
              <p:ext uri="{D42A27DB-BD31-4B8C-83A1-F6EECF244321}">
                <p14:modId xmlns:p14="http://schemas.microsoft.com/office/powerpoint/2010/main" val="1132163901"/>
              </p:ext>
            </p:extLst>
          </p:nvPr>
        </p:nvGraphicFramePr>
        <p:xfrm>
          <a:off x="284163" y="4014788"/>
          <a:ext cx="8421687" cy="1501775"/>
        </p:xfrm>
        <a:graphic>
          <a:graphicData uri="http://schemas.openxmlformats.org/presentationml/2006/ole">
            <mc:AlternateContent xmlns:mc="http://schemas.openxmlformats.org/markup-compatibility/2006">
              <mc:Choice xmlns:v="urn:schemas-microsoft-com:vml" Requires="v">
                <p:oleObj name="Equation" r:id="rId9" imgW="4317840" imgH="774360" progId="Equation.DSMT4">
                  <p:embed/>
                </p:oleObj>
              </mc:Choice>
              <mc:Fallback>
                <p:oleObj name="Equation" r:id="rId9" imgW="4317840" imgH="774360" progId="Equation.DSMT4">
                  <p:embed/>
                  <p:pic>
                    <p:nvPicPr>
                      <p:cNvPr id="13" name="Object 12">
                        <a:extLst>
                          <a:ext uri="{FF2B5EF4-FFF2-40B4-BE49-F238E27FC236}">
                            <a16:creationId xmlns:a16="http://schemas.microsoft.com/office/drawing/2014/main" id="{D5370BF7-6BF4-48E0-A6C2-98BBCBF91EFD}"/>
                          </a:ext>
                        </a:extLst>
                      </p:cNvPr>
                      <p:cNvPicPr>
                        <a:picLocks noChangeAspect="1" noChangeArrowheads="1"/>
                      </p:cNvPicPr>
                      <p:nvPr/>
                    </p:nvPicPr>
                    <p:blipFill>
                      <a:blip r:embed="rId10"/>
                      <a:srcRect/>
                      <a:stretch>
                        <a:fillRect/>
                      </a:stretch>
                    </p:blipFill>
                    <p:spPr bwMode="auto">
                      <a:xfrm>
                        <a:off x="284163" y="4014788"/>
                        <a:ext cx="8421687" cy="1501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Audio 7">
            <a:hlinkClick r:id="" action="ppaction://media"/>
            <a:extLst>
              <a:ext uri="{FF2B5EF4-FFF2-40B4-BE49-F238E27FC236}">
                <a16:creationId xmlns:a16="http://schemas.microsoft.com/office/drawing/2014/main" id="{ED568FEA-FF9D-46D1-ACC6-35A5F900CD69}"/>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19326465"/>
      </p:ext>
    </p:extLst>
  </p:cSld>
  <p:clrMapOvr>
    <a:masterClrMapping/>
  </p:clrMapOvr>
  <mc:AlternateContent xmlns:mc="http://schemas.openxmlformats.org/markup-compatibility/2006" xmlns:p14="http://schemas.microsoft.com/office/powerpoint/2010/main">
    <mc:Choice Requires="p14">
      <p:transition spd="slow" p14:dur="2000" advTm="43474"/>
    </mc:Choice>
    <mc:Fallback xmlns="">
      <p:transition spd="slow" advTm="43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Multiple steps of </a:t>
            </a:r>
            <a:r>
              <a:rPr lang="en-US" dirty="0" err="1"/>
              <a:t>Heun’s</a:t>
            </a:r>
            <a:r>
              <a:rPr lang="en-US" dirty="0"/>
              <a:t>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Can we simplify this?</a:t>
            </a:r>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Heun's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15</a:t>
            </a:fld>
            <a:endParaRPr lang="en-CA"/>
          </a:p>
        </p:txBody>
      </p:sp>
      <p:graphicFrame>
        <p:nvGraphicFramePr>
          <p:cNvPr id="14" name="Object 13">
            <a:extLst>
              <a:ext uri="{FF2B5EF4-FFF2-40B4-BE49-F238E27FC236}">
                <a16:creationId xmlns:a16="http://schemas.microsoft.com/office/drawing/2014/main" id="{10EE4A16-BB1C-4C6C-B0BD-DA6B6A36885B}"/>
              </a:ext>
            </a:extLst>
          </p:cNvPr>
          <p:cNvGraphicFramePr>
            <a:graphicFrameLocks noChangeAspect="1"/>
          </p:cNvGraphicFramePr>
          <p:nvPr>
            <p:extLst>
              <p:ext uri="{D42A27DB-BD31-4B8C-83A1-F6EECF244321}">
                <p14:modId xmlns:p14="http://schemas.microsoft.com/office/powerpoint/2010/main" val="3113766351"/>
              </p:ext>
            </p:extLst>
          </p:nvPr>
        </p:nvGraphicFramePr>
        <p:xfrm>
          <a:off x="361156" y="2041609"/>
          <a:ext cx="8421687" cy="1501775"/>
        </p:xfrm>
        <a:graphic>
          <a:graphicData uri="http://schemas.openxmlformats.org/presentationml/2006/ole">
            <mc:AlternateContent xmlns:mc="http://schemas.openxmlformats.org/markup-compatibility/2006">
              <mc:Choice xmlns:v="urn:schemas-microsoft-com:vml" Requires="v">
                <p:oleObj name="Equation" r:id="rId5" imgW="4317840" imgH="774360" progId="Equation.DSMT4">
                  <p:embed/>
                </p:oleObj>
              </mc:Choice>
              <mc:Fallback>
                <p:oleObj name="Equation" r:id="rId5" imgW="4317840" imgH="774360" progId="Equation.DSMT4">
                  <p:embed/>
                  <p:pic>
                    <p:nvPicPr>
                      <p:cNvPr id="14" name="Object 13">
                        <a:extLst>
                          <a:ext uri="{FF2B5EF4-FFF2-40B4-BE49-F238E27FC236}">
                            <a16:creationId xmlns:a16="http://schemas.microsoft.com/office/drawing/2014/main" id="{10EE4A16-BB1C-4C6C-B0BD-DA6B6A36885B}"/>
                          </a:ext>
                        </a:extLst>
                      </p:cNvPr>
                      <p:cNvPicPr>
                        <a:picLocks noChangeAspect="1" noChangeArrowheads="1"/>
                      </p:cNvPicPr>
                      <p:nvPr/>
                    </p:nvPicPr>
                    <p:blipFill>
                      <a:blip r:embed="rId6"/>
                      <a:srcRect/>
                      <a:stretch>
                        <a:fillRect/>
                      </a:stretch>
                    </p:blipFill>
                    <p:spPr bwMode="auto">
                      <a:xfrm>
                        <a:off x="361156" y="2041609"/>
                        <a:ext cx="8421687" cy="1501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a:extLst>
              <a:ext uri="{FF2B5EF4-FFF2-40B4-BE49-F238E27FC236}">
                <a16:creationId xmlns:a16="http://schemas.microsoft.com/office/drawing/2014/main" id="{4EE11E73-04E9-4CFB-9674-1FE65133A57C}"/>
              </a:ext>
            </a:extLst>
          </p:cNvPr>
          <p:cNvGraphicFramePr>
            <a:graphicFrameLocks noChangeAspect="1"/>
          </p:cNvGraphicFramePr>
          <p:nvPr>
            <p:extLst>
              <p:ext uri="{D42A27DB-BD31-4B8C-83A1-F6EECF244321}">
                <p14:modId xmlns:p14="http://schemas.microsoft.com/office/powerpoint/2010/main" val="1720617992"/>
              </p:ext>
            </p:extLst>
          </p:nvPr>
        </p:nvGraphicFramePr>
        <p:xfrm>
          <a:off x="1039813" y="3616325"/>
          <a:ext cx="7234237" cy="1452563"/>
        </p:xfrm>
        <a:graphic>
          <a:graphicData uri="http://schemas.openxmlformats.org/presentationml/2006/ole">
            <mc:AlternateContent xmlns:mc="http://schemas.openxmlformats.org/markup-compatibility/2006">
              <mc:Choice xmlns:v="urn:schemas-microsoft-com:vml" Requires="v">
                <p:oleObj name="Equation" r:id="rId7" imgW="3708360" imgH="749160" progId="Equation.DSMT4">
                  <p:embed/>
                </p:oleObj>
              </mc:Choice>
              <mc:Fallback>
                <p:oleObj name="Equation" r:id="rId7" imgW="3708360" imgH="749160" progId="Equation.DSMT4">
                  <p:embed/>
                  <p:pic>
                    <p:nvPicPr>
                      <p:cNvPr id="14" name="Object 13">
                        <a:extLst>
                          <a:ext uri="{FF2B5EF4-FFF2-40B4-BE49-F238E27FC236}">
                            <a16:creationId xmlns:a16="http://schemas.microsoft.com/office/drawing/2014/main" id="{10EE4A16-BB1C-4C6C-B0BD-DA6B6A36885B}"/>
                          </a:ext>
                        </a:extLst>
                      </p:cNvPr>
                      <p:cNvPicPr>
                        <a:picLocks noChangeAspect="1" noChangeArrowheads="1"/>
                      </p:cNvPicPr>
                      <p:nvPr/>
                    </p:nvPicPr>
                    <p:blipFill>
                      <a:blip r:embed="rId8"/>
                      <a:srcRect/>
                      <a:stretch>
                        <a:fillRect/>
                      </a:stretch>
                    </p:blipFill>
                    <p:spPr bwMode="auto">
                      <a:xfrm>
                        <a:off x="1039813" y="3616325"/>
                        <a:ext cx="7234237" cy="1452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a:extLst>
              <a:ext uri="{FF2B5EF4-FFF2-40B4-BE49-F238E27FC236}">
                <a16:creationId xmlns:a16="http://schemas.microsoft.com/office/drawing/2014/main" id="{21215416-3BDB-4CFC-9E27-B1F9A5398FFE}"/>
              </a:ext>
            </a:extLst>
          </p:cNvPr>
          <p:cNvGraphicFramePr>
            <a:graphicFrameLocks noChangeAspect="1"/>
          </p:cNvGraphicFramePr>
          <p:nvPr>
            <p:extLst>
              <p:ext uri="{D42A27DB-BD31-4B8C-83A1-F6EECF244321}">
                <p14:modId xmlns:p14="http://schemas.microsoft.com/office/powerpoint/2010/main" val="3453211053"/>
              </p:ext>
            </p:extLst>
          </p:nvPr>
        </p:nvGraphicFramePr>
        <p:xfrm>
          <a:off x="687388" y="5217319"/>
          <a:ext cx="8151812" cy="763587"/>
        </p:xfrm>
        <a:graphic>
          <a:graphicData uri="http://schemas.openxmlformats.org/presentationml/2006/ole">
            <mc:AlternateContent xmlns:mc="http://schemas.openxmlformats.org/markup-compatibility/2006">
              <mc:Choice xmlns:v="urn:schemas-microsoft-com:vml" Requires="v">
                <p:oleObj name="Equation" r:id="rId9" imgW="4178160" imgH="393480" progId="Equation.DSMT4">
                  <p:embed/>
                </p:oleObj>
              </mc:Choice>
              <mc:Fallback>
                <p:oleObj name="Equation" r:id="rId9" imgW="4178160" imgH="393480" progId="Equation.DSMT4">
                  <p:embed/>
                  <p:pic>
                    <p:nvPicPr>
                      <p:cNvPr id="10" name="Object 9">
                        <a:extLst>
                          <a:ext uri="{FF2B5EF4-FFF2-40B4-BE49-F238E27FC236}">
                            <a16:creationId xmlns:a16="http://schemas.microsoft.com/office/drawing/2014/main" id="{4EE11E73-04E9-4CFB-9674-1FE65133A57C}"/>
                          </a:ext>
                        </a:extLst>
                      </p:cNvPr>
                      <p:cNvPicPr>
                        <a:picLocks noChangeAspect="1" noChangeArrowheads="1"/>
                      </p:cNvPicPr>
                      <p:nvPr/>
                    </p:nvPicPr>
                    <p:blipFill>
                      <a:blip r:embed="rId10"/>
                      <a:srcRect/>
                      <a:stretch>
                        <a:fillRect/>
                      </a:stretch>
                    </p:blipFill>
                    <p:spPr bwMode="auto">
                      <a:xfrm>
                        <a:off x="687388" y="5217319"/>
                        <a:ext cx="8151812" cy="763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Rounded Corners 14">
            <a:extLst>
              <a:ext uri="{FF2B5EF4-FFF2-40B4-BE49-F238E27FC236}">
                <a16:creationId xmlns:a16="http://schemas.microsoft.com/office/drawing/2014/main" id="{2318399D-8477-4F44-8711-F39587C5E919}"/>
              </a:ext>
            </a:extLst>
          </p:cNvPr>
          <p:cNvSpPr/>
          <p:nvPr/>
        </p:nvSpPr>
        <p:spPr>
          <a:xfrm>
            <a:off x="3372375" y="3640305"/>
            <a:ext cx="2206304" cy="6889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A8C2431D-9681-423A-8734-D97A6C8F05F5}"/>
              </a:ext>
            </a:extLst>
          </p:cNvPr>
          <p:cNvSpPr/>
          <p:nvPr/>
        </p:nvSpPr>
        <p:spPr>
          <a:xfrm>
            <a:off x="2719432" y="4325144"/>
            <a:ext cx="4696436" cy="6889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Object 17">
            <a:extLst>
              <a:ext uri="{FF2B5EF4-FFF2-40B4-BE49-F238E27FC236}">
                <a16:creationId xmlns:a16="http://schemas.microsoft.com/office/drawing/2014/main" id="{6B2B12EE-E7D5-4BA8-82DE-C0197ADFDAB5}"/>
              </a:ext>
            </a:extLst>
          </p:cNvPr>
          <p:cNvGraphicFramePr>
            <a:graphicFrameLocks noChangeAspect="1"/>
          </p:cNvGraphicFramePr>
          <p:nvPr>
            <p:extLst>
              <p:ext uri="{D42A27DB-BD31-4B8C-83A1-F6EECF244321}">
                <p14:modId xmlns:p14="http://schemas.microsoft.com/office/powerpoint/2010/main" val="1949122421"/>
              </p:ext>
            </p:extLst>
          </p:nvPr>
        </p:nvGraphicFramePr>
        <p:xfrm>
          <a:off x="6231622" y="3467894"/>
          <a:ext cx="2305050" cy="419100"/>
        </p:xfrm>
        <a:graphic>
          <a:graphicData uri="http://schemas.openxmlformats.org/presentationml/2006/ole">
            <mc:AlternateContent xmlns:mc="http://schemas.openxmlformats.org/markup-compatibility/2006">
              <mc:Choice xmlns:v="urn:schemas-microsoft-com:vml" Requires="v">
                <p:oleObj name="Equation" r:id="rId11" imgW="1180800" imgH="215640" progId="Equation.DSMT4">
                  <p:embed/>
                </p:oleObj>
              </mc:Choice>
              <mc:Fallback>
                <p:oleObj name="Equation" r:id="rId11" imgW="1180800" imgH="215640" progId="Equation.DSMT4">
                  <p:embed/>
                  <p:pic>
                    <p:nvPicPr>
                      <p:cNvPr id="10" name="Object 9">
                        <a:extLst>
                          <a:ext uri="{FF2B5EF4-FFF2-40B4-BE49-F238E27FC236}">
                            <a16:creationId xmlns:a16="http://schemas.microsoft.com/office/drawing/2014/main" id="{4EE11E73-04E9-4CFB-9674-1FE65133A57C}"/>
                          </a:ext>
                        </a:extLst>
                      </p:cNvPr>
                      <p:cNvPicPr>
                        <a:picLocks noChangeAspect="1" noChangeArrowheads="1"/>
                      </p:cNvPicPr>
                      <p:nvPr/>
                    </p:nvPicPr>
                    <p:blipFill>
                      <a:blip r:embed="rId12"/>
                      <a:srcRect/>
                      <a:stretch>
                        <a:fillRect/>
                      </a:stretch>
                    </p:blipFill>
                    <p:spPr bwMode="auto">
                      <a:xfrm>
                        <a:off x="6231622" y="3467894"/>
                        <a:ext cx="230505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Audio 7">
            <a:hlinkClick r:id="" action="ppaction://media"/>
            <a:extLst>
              <a:ext uri="{FF2B5EF4-FFF2-40B4-BE49-F238E27FC236}">
                <a16:creationId xmlns:a16="http://schemas.microsoft.com/office/drawing/2014/main" id="{D912D2B6-745C-4028-8D24-718C483358A3}"/>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81355766"/>
      </p:ext>
    </p:extLst>
  </p:cSld>
  <p:clrMapOvr>
    <a:masterClrMapping/>
  </p:clrMapOvr>
  <mc:AlternateContent xmlns:mc="http://schemas.openxmlformats.org/markup-compatibility/2006" xmlns:p14="http://schemas.microsoft.com/office/powerpoint/2010/main">
    <mc:Choice Requires="p14">
      <p:transition spd="slow" p14:dur="2000" advTm="79184"/>
    </mc:Choice>
    <mc:Fallback xmlns="">
      <p:transition spd="slow" advTm="79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8"/>
                </p:tgtEl>
              </p:cMediaNode>
            </p:audio>
          </p:childTnLst>
        </p:cTn>
      </p:par>
    </p:tnLst>
    <p:bldLst>
      <p:bldP spid="15" grpId="0" animBg="1"/>
      <p:bldP spid="15" grpId="1" animBg="1"/>
      <p:bldP spid="17" grpId="0" animBg="1"/>
      <p:bldP spid="1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Multiple steps of </a:t>
            </a:r>
            <a:r>
              <a:rPr lang="en-US" dirty="0" err="1"/>
              <a:t>Heun’s</a:t>
            </a:r>
            <a:r>
              <a:rPr lang="en-US" dirty="0"/>
              <a:t>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As with Euler’s method:</a:t>
            </a:r>
          </a:p>
          <a:p>
            <a:pPr lvl="1"/>
            <a:r>
              <a:rPr lang="en-US" dirty="0"/>
              <a:t>First, we will implement a function to find the </a:t>
            </a:r>
            <a:r>
              <a:rPr lang="en-US" i="1" dirty="0"/>
              <a:t>n</a:t>
            </a:r>
            <a:r>
              <a:rPr lang="en-US" dirty="0"/>
              <a:t> approximations by dividing a range </a:t>
            </a:r>
            <a:r>
              <a:rPr lang="en-US" dirty="0">
                <a:latin typeface="Times New Roman" panose="02020603050405020304" pitchFamily="18" charset="0"/>
              </a:rPr>
              <a:t>[</a:t>
            </a:r>
            <a:r>
              <a:rPr lang="en-US" i="1" dirty="0">
                <a:latin typeface="Times New Roman" panose="02020603050405020304" pitchFamily="18" charset="0"/>
              </a:rPr>
              <a:t>t</a:t>
            </a:r>
            <a:r>
              <a:rPr lang="en-US" baseline="-25000" dirty="0">
                <a:latin typeface="Times New Roman" panose="02020603050405020304" pitchFamily="18" charset="0"/>
              </a:rPr>
              <a:t>0</a:t>
            </a:r>
            <a:r>
              <a:rPr lang="en-US" dirty="0">
                <a:latin typeface="Times New Roman" panose="02020603050405020304" pitchFamily="18" charset="0"/>
              </a:rPr>
              <a:t>, </a:t>
            </a:r>
            <a:r>
              <a:rPr lang="en-US" i="1" dirty="0" err="1">
                <a:latin typeface="Times New Roman" panose="02020603050405020304" pitchFamily="18" charset="0"/>
              </a:rPr>
              <a:t>t</a:t>
            </a:r>
            <a:r>
              <a:rPr lang="en-US" i="1" baseline="-25000" dirty="0" err="1">
                <a:latin typeface="Times New Roman" panose="02020603050405020304" pitchFamily="18" charset="0"/>
              </a:rPr>
              <a:t>f</a:t>
            </a:r>
            <a:r>
              <a:rPr lang="en-US" dirty="0">
                <a:latin typeface="Times New Roman" panose="02020603050405020304" pitchFamily="18" charset="0"/>
              </a:rPr>
              <a:t>]</a:t>
            </a:r>
            <a:r>
              <a:rPr lang="en-US" dirty="0"/>
              <a:t> into </a:t>
            </a:r>
            <a:r>
              <a:rPr lang="en-US" i="1" dirty="0"/>
              <a:t>n</a:t>
            </a:r>
            <a:r>
              <a:rPr lang="en-US" dirty="0"/>
              <a:t> sub-intervals</a:t>
            </a:r>
          </a:p>
          <a:p>
            <a:pPr lvl="1"/>
            <a:r>
              <a:rPr lang="en-US" dirty="0"/>
              <a:t>For two </a:t>
            </a:r>
            <a:r>
              <a:rPr lang="en-US" cap="small" dirty="0" err="1"/>
              <a:t>ivp</a:t>
            </a:r>
            <a:r>
              <a:rPr lang="en-US" dirty="0" err="1"/>
              <a:t>s</a:t>
            </a:r>
            <a:r>
              <a:rPr lang="en-US" dirty="0"/>
              <a:t> with the initial condition </a:t>
            </a:r>
            <a:r>
              <a:rPr lang="en-US" i="1" dirty="0">
                <a:latin typeface="Times New Roman" panose="02020603050405020304" pitchFamily="18" charset="0"/>
              </a:rPr>
              <a:t>y</a:t>
            </a:r>
            <a:r>
              <a:rPr lang="en-US" dirty="0">
                <a:latin typeface="Times New Roman" panose="02020603050405020304" pitchFamily="18" charset="0"/>
              </a:rPr>
              <a:t>(0) = 1</a:t>
            </a:r>
            <a:r>
              <a:rPr lang="en-US" dirty="0"/>
              <a:t>,</a:t>
            </a:r>
            <a:br>
              <a:rPr lang="en-US" dirty="0"/>
            </a:br>
            <a:r>
              <a:rPr lang="en-US" dirty="0"/>
              <a:t>		we will approximate </a:t>
            </a:r>
            <a:r>
              <a:rPr lang="en-US" i="1" dirty="0">
                <a:latin typeface="Times New Roman" panose="02020603050405020304" pitchFamily="18" charset="0"/>
              </a:rPr>
              <a:t>y</a:t>
            </a:r>
            <a:r>
              <a:rPr lang="en-US" dirty="0">
                <a:latin typeface="Times New Roman" panose="02020603050405020304" pitchFamily="18" charset="0"/>
              </a:rPr>
              <a:t>(5)</a:t>
            </a:r>
            <a:r>
              <a:rPr lang="en-US" dirty="0"/>
              <a:t> by using </a:t>
            </a:r>
            <a:r>
              <a:rPr lang="en-US" dirty="0">
                <a:latin typeface="Times New Roman" panose="02020603050405020304" pitchFamily="18" charset="0"/>
              </a:rPr>
              <a:t>2</a:t>
            </a:r>
            <a:r>
              <a:rPr lang="en-US" i="1" baseline="30000" dirty="0">
                <a:latin typeface="Times New Roman" panose="02020603050405020304" pitchFamily="18" charset="0"/>
              </a:rPr>
              <a:t>n</a:t>
            </a:r>
            <a:r>
              <a:rPr lang="en-US" dirty="0"/>
              <a:t> intervals</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Heun's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16</a:t>
            </a:fld>
            <a:endParaRPr lang="en-CA"/>
          </a:p>
        </p:txBody>
      </p:sp>
      <p:pic>
        <p:nvPicPr>
          <p:cNvPr id="8" name="Audio 7">
            <a:hlinkClick r:id="" action="ppaction://media"/>
            <a:extLst>
              <a:ext uri="{FF2B5EF4-FFF2-40B4-BE49-F238E27FC236}">
                <a16:creationId xmlns:a16="http://schemas.microsoft.com/office/drawing/2014/main" id="{F075D315-0735-422F-B517-AE4C16519D5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23544192"/>
      </p:ext>
    </p:extLst>
  </p:cSld>
  <p:clrMapOvr>
    <a:masterClrMapping/>
  </p:clrMapOvr>
  <mc:AlternateContent xmlns:mc="http://schemas.openxmlformats.org/markup-compatibility/2006" xmlns:p14="http://schemas.microsoft.com/office/powerpoint/2010/main">
    <mc:Choice Requires="p14">
      <p:transition spd="slow" p14:dur="2000" advTm="54317"/>
    </mc:Choice>
    <mc:Fallback xmlns="">
      <p:transition spd="slow" advTm="54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ED337-F02D-4579-96C1-F259C7A2F77F}"/>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7DF0C32E-C637-4458-9BD9-455A5D4DB2FB}"/>
              </a:ext>
            </a:extLst>
          </p:cNvPr>
          <p:cNvSpPr>
            <a:spLocks noGrp="1"/>
          </p:cNvSpPr>
          <p:nvPr>
            <p:ph idx="1"/>
          </p:nvPr>
        </p:nvSpPr>
        <p:spPr>
          <a:xfrm>
            <a:off x="457200" y="1271585"/>
            <a:ext cx="8229600" cy="5786444"/>
          </a:xfrm>
        </p:spPr>
        <p:txBody>
          <a:bodyPr/>
          <a:lstStyle/>
          <a:p>
            <a:pPr marL="800100" lvl="2" indent="0">
              <a:buNone/>
            </a:pPr>
            <a:r>
              <a:rPr lang="en-US" sz="1200" dirty="0">
                <a:latin typeface="Consolas" panose="020B0609020204030204" pitchFamily="49" charset="0"/>
              </a:rPr>
              <a:t>std::tuple&lt;double *, double *, double *&gt; </a:t>
            </a:r>
            <a:r>
              <a:rPr lang="en-US" sz="1200" dirty="0" err="1">
                <a:latin typeface="Consolas" panose="020B0609020204030204" pitchFamily="49" charset="0"/>
              </a:rPr>
              <a:t>heun</a:t>
            </a:r>
            <a:r>
              <a:rPr lang="en-US" sz="1200" dirty="0">
                <a:latin typeface="Consolas" panose="020B0609020204030204" pitchFamily="49" charset="0"/>
              </a:rPr>
              <a:t>(</a:t>
            </a:r>
          </a:p>
          <a:p>
            <a:pPr marL="800100" lvl="2" indent="0">
              <a:buNone/>
            </a:pPr>
            <a:r>
              <a:rPr lang="en-US" sz="1200" dirty="0">
                <a:latin typeface="Consolas" panose="020B0609020204030204" pitchFamily="49" charset="0"/>
              </a:rPr>
              <a:t>    double f( double t, double y ), std::pair&lt;double, double&gt; </a:t>
            </a:r>
            <a:r>
              <a:rPr lang="en-US" sz="1200" dirty="0" err="1">
                <a:latin typeface="Consolas" panose="020B0609020204030204" pitchFamily="49" charset="0"/>
              </a:rPr>
              <a:t>t_rng</a:t>
            </a:r>
            <a:r>
              <a:rPr lang="en-US" sz="1200" dirty="0">
                <a:latin typeface="Consolas" panose="020B0609020204030204" pitchFamily="49" charset="0"/>
              </a:rPr>
              <a:t>, double y0,</a:t>
            </a:r>
          </a:p>
          <a:p>
            <a:pPr marL="800100" lvl="2" indent="0">
              <a:buNone/>
            </a:pPr>
            <a:r>
              <a:rPr lang="en-US" sz="1200" dirty="0">
                <a:latin typeface="Consolas" panose="020B0609020204030204" pitchFamily="49" charset="0"/>
              </a:rPr>
              <a:t>    unsigned int n</a:t>
            </a:r>
          </a:p>
          <a:p>
            <a:pPr marL="800100" lvl="2" indent="0">
              <a:buNone/>
            </a:pPr>
            <a:r>
              <a:rPr lang="en-US" sz="1200" dirty="0">
                <a:latin typeface="Consolas" panose="020B0609020204030204" pitchFamily="49" charset="0"/>
              </a:rPr>
              <a:t>) {</a:t>
            </a:r>
          </a:p>
          <a:p>
            <a:pPr marL="800100" lvl="2" indent="0">
              <a:buNone/>
            </a:pPr>
            <a:r>
              <a:rPr lang="en-US" sz="1200" dirty="0">
                <a:latin typeface="Consolas" panose="020B0609020204030204" pitchFamily="49" charset="0"/>
              </a:rPr>
              <a:t>    double h{ (</a:t>
            </a:r>
            <a:r>
              <a:rPr lang="en-US" sz="1200" dirty="0" err="1">
                <a:latin typeface="Consolas" panose="020B0609020204030204" pitchFamily="49" charset="0"/>
              </a:rPr>
              <a:t>t_rng.second</a:t>
            </a:r>
            <a:r>
              <a:rPr lang="en-US" sz="1200" dirty="0">
                <a:latin typeface="Consolas" panose="020B0609020204030204" pitchFamily="49" charset="0"/>
              </a:rPr>
              <a:t> - </a:t>
            </a:r>
            <a:r>
              <a:rPr lang="en-US" sz="1200" dirty="0" err="1">
                <a:latin typeface="Consolas" panose="020B0609020204030204" pitchFamily="49" charset="0"/>
              </a:rPr>
              <a:t>t_rng.first</a:t>
            </a:r>
            <a:r>
              <a:rPr lang="en-US" sz="1200" dirty="0">
                <a:latin typeface="Consolas" panose="020B0609020204030204" pitchFamily="49" charset="0"/>
              </a:rPr>
              <a:t>)/n };</a:t>
            </a:r>
          </a:p>
          <a:p>
            <a:pPr marL="800100" lvl="2" indent="0">
              <a:buNone/>
            </a:pPr>
            <a:endParaRPr lang="en-US" sz="1200" dirty="0">
              <a:latin typeface="Consolas" panose="020B0609020204030204" pitchFamily="49" charset="0"/>
            </a:endParaRPr>
          </a:p>
          <a:p>
            <a:pPr marL="800100" lvl="2" indent="0">
              <a:buNone/>
            </a:pPr>
            <a:r>
              <a:rPr lang="en-US" sz="1200" dirty="0">
                <a:latin typeface="Consolas" panose="020B0609020204030204" pitchFamily="49" charset="0"/>
              </a:rPr>
              <a:t>    double  *</a:t>
            </a:r>
            <a:r>
              <a:rPr lang="en-US" sz="1200" dirty="0" err="1">
                <a:latin typeface="Consolas" panose="020B0609020204030204" pitchFamily="49" charset="0"/>
              </a:rPr>
              <a:t>ts</a:t>
            </a:r>
            <a:r>
              <a:rPr lang="en-US" sz="1200" dirty="0">
                <a:latin typeface="Consolas" panose="020B0609020204030204" pitchFamily="49" charset="0"/>
              </a:rPr>
              <a:t>{ new double[n + 1] };</a:t>
            </a:r>
          </a:p>
          <a:p>
            <a:pPr marL="800100" lvl="2" indent="0">
              <a:buNone/>
            </a:pPr>
            <a:r>
              <a:rPr lang="en-US" sz="1200" dirty="0">
                <a:latin typeface="Consolas" panose="020B0609020204030204" pitchFamily="49" charset="0"/>
              </a:rPr>
              <a:t>    double  *</a:t>
            </a:r>
            <a:r>
              <a:rPr lang="en-US" sz="1200" dirty="0" err="1">
                <a:latin typeface="Consolas" panose="020B0609020204030204" pitchFamily="49" charset="0"/>
              </a:rPr>
              <a:t>ys</a:t>
            </a:r>
            <a:r>
              <a:rPr lang="en-US" sz="1200" dirty="0">
                <a:latin typeface="Consolas" panose="020B0609020204030204" pitchFamily="49" charset="0"/>
              </a:rPr>
              <a:t>{ new double[n + 1] };</a:t>
            </a:r>
          </a:p>
          <a:p>
            <a:pPr marL="800100" lvl="2" indent="0">
              <a:buNone/>
            </a:pPr>
            <a:r>
              <a:rPr lang="en-US" sz="1200" dirty="0">
                <a:latin typeface="Consolas" panose="020B0609020204030204" pitchFamily="49" charset="0"/>
              </a:rPr>
              <a:t>    double *</a:t>
            </a:r>
            <a:r>
              <a:rPr lang="en-US" sz="1200" dirty="0" err="1">
                <a:latin typeface="Consolas" panose="020B0609020204030204" pitchFamily="49" charset="0"/>
              </a:rPr>
              <a:t>dys</a:t>
            </a:r>
            <a:r>
              <a:rPr lang="en-US" sz="1200" dirty="0">
                <a:latin typeface="Consolas" panose="020B0609020204030204" pitchFamily="49" charset="0"/>
              </a:rPr>
              <a:t>{ new double[n + 1] };</a:t>
            </a:r>
          </a:p>
          <a:p>
            <a:pPr marL="800100" lvl="2" indent="0">
              <a:buNone/>
            </a:pPr>
            <a:endParaRPr lang="en-US" sz="1200" dirty="0">
              <a:latin typeface="Consolas" panose="020B0609020204030204" pitchFamily="49" charset="0"/>
            </a:endParaRP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ts</a:t>
            </a:r>
            <a:r>
              <a:rPr lang="en-US" sz="1200" dirty="0">
                <a:latin typeface="Consolas" panose="020B0609020204030204" pitchFamily="49" charset="0"/>
              </a:rPr>
              <a:t>[0] = </a:t>
            </a:r>
            <a:r>
              <a:rPr lang="en-US" sz="1200" dirty="0" err="1">
                <a:latin typeface="Consolas" panose="020B0609020204030204" pitchFamily="49" charset="0"/>
              </a:rPr>
              <a:t>t_rng.first</a:t>
            </a:r>
            <a:r>
              <a:rPr lang="en-US" sz="1200" dirty="0">
                <a:latin typeface="Consolas" panose="020B0609020204030204" pitchFamily="49" charset="0"/>
              </a:rPr>
              <a:t>;</a:t>
            </a: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ys</a:t>
            </a:r>
            <a:r>
              <a:rPr lang="en-US" sz="1200" dirty="0">
                <a:latin typeface="Consolas" panose="020B0609020204030204" pitchFamily="49" charset="0"/>
              </a:rPr>
              <a:t>[0] = y0;</a:t>
            </a: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dys</a:t>
            </a:r>
            <a:r>
              <a:rPr lang="en-US" sz="1200" dirty="0">
                <a:latin typeface="Consolas" panose="020B0609020204030204" pitchFamily="49" charset="0"/>
              </a:rPr>
              <a:t>[0] = f( </a:t>
            </a:r>
            <a:r>
              <a:rPr lang="en-US" sz="1200" dirty="0" err="1">
                <a:latin typeface="Consolas" panose="020B0609020204030204" pitchFamily="49" charset="0"/>
              </a:rPr>
              <a:t>ts</a:t>
            </a:r>
            <a:r>
              <a:rPr lang="en-US" sz="1200" dirty="0">
                <a:latin typeface="Consolas" panose="020B0609020204030204" pitchFamily="49" charset="0"/>
              </a:rPr>
              <a:t>[0], </a:t>
            </a:r>
            <a:r>
              <a:rPr lang="en-US" sz="1200" dirty="0" err="1">
                <a:latin typeface="Consolas" panose="020B0609020204030204" pitchFamily="49" charset="0"/>
              </a:rPr>
              <a:t>ys</a:t>
            </a:r>
            <a:r>
              <a:rPr lang="en-US" sz="1200" dirty="0">
                <a:latin typeface="Consolas" panose="020B0609020204030204" pitchFamily="49" charset="0"/>
              </a:rPr>
              <a:t>[0] );</a:t>
            </a:r>
          </a:p>
          <a:p>
            <a:pPr marL="800100" lvl="2" indent="0">
              <a:buNone/>
            </a:pPr>
            <a:endParaRPr lang="en-US" sz="1200" dirty="0">
              <a:latin typeface="Consolas" panose="020B0609020204030204" pitchFamily="49" charset="0"/>
            </a:endParaRPr>
          </a:p>
          <a:p>
            <a:pPr marL="800100" lvl="2" indent="0">
              <a:buNone/>
            </a:pPr>
            <a:r>
              <a:rPr lang="en-US" sz="1200" dirty="0">
                <a:latin typeface="Consolas" panose="020B0609020204030204" pitchFamily="49" charset="0"/>
              </a:rPr>
              <a:t>    for ( unsigned int k{0}; k &lt; n; ++k ) {</a:t>
            </a: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ts</a:t>
            </a:r>
            <a:r>
              <a:rPr lang="en-US" sz="1200" dirty="0">
                <a:latin typeface="Consolas" panose="020B0609020204030204" pitchFamily="49" charset="0"/>
              </a:rPr>
              <a:t>[k + 1] = </a:t>
            </a:r>
            <a:r>
              <a:rPr lang="en-US" sz="1200" dirty="0" err="1">
                <a:latin typeface="Consolas" panose="020B0609020204030204" pitchFamily="49" charset="0"/>
              </a:rPr>
              <a:t>t_rng.first</a:t>
            </a:r>
            <a:r>
              <a:rPr lang="en-US" sz="1200" dirty="0">
                <a:latin typeface="Consolas" panose="020B0609020204030204" pitchFamily="49" charset="0"/>
              </a:rPr>
              <a:t> + h*(k + 1);     // </a:t>
            </a:r>
            <a:r>
              <a:rPr lang="en-US" sz="1200" dirty="0" err="1">
                <a:latin typeface="Consolas" panose="020B0609020204030204" pitchFamily="49" charset="0"/>
              </a:rPr>
              <a:t>ts</a:t>
            </a:r>
            <a:r>
              <a:rPr lang="en-US" sz="1200" dirty="0">
                <a:latin typeface="Consolas" panose="020B0609020204030204" pitchFamily="49" charset="0"/>
              </a:rPr>
              <a:t>[k + 1] = </a:t>
            </a:r>
            <a:r>
              <a:rPr lang="en-US" sz="1200" dirty="0" err="1">
                <a:latin typeface="Consolas" panose="020B0609020204030204" pitchFamily="49" charset="0"/>
              </a:rPr>
              <a:t>ts</a:t>
            </a:r>
            <a:r>
              <a:rPr lang="en-US" sz="1200" dirty="0">
                <a:latin typeface="Consolas" panose="020B0609020204030204" pitchFamily="49" charset="0"/>
              </a:rPr>
              <a:t>[k] + h;</a:t>
            </a:r>
          </a:p>
          <a:p>
            <a:pPr marL="800100" lvl="2" indent="0">
              <a:buNone/>
            </a:pPr>
            <a:r>
              <a:rPr lang="en-US" sz="1200" dirty="0">
                <a:latin typeface="Consolas" panose="020B0609020204030204" pitchFamily="49" charset="0"/>
              </a:rPr>
              <a:t>         double s0{ </a:t>
            </a:r>
            <a:r>
              <a:rPr lang="en-US" sz="1200" dirty="0" err="1">
                <a:latin typeface="Consolas" panose="020B0609020204030204" pitchFamily="49" charset="0"/>
              </a:rPr>
              <a:t>dys</a:t>
            </a:r>
            <a:r>
              <a:rPr lang="en-US" sz="1200" dirty="0">
                <a:latin typeface="Consolas" panose="020B0609020204030204" pitchFamily="49" charset="0"/>
              </a:rPr>
              <a:t>[k] };</a:t>
            </a:r>
          </a:p>
          <a:p>
            <a:pPr marL="800100" lvl="2" indent="0">
              <a:buNone/>
            </a:pPr>
            <a:r>
              <a:rPr lang="en-US" sz="1200" dirty="0">
                <a:latin typeface="Consolas" panose="020B0609020204030204" pitchFamily="49" charset="0"/>
              </a:rPr>
              <a:t>         double s1{ f( </a:t>
            </a:r>
            <a:r>
              <a:rPr lang="en-US" sz="1200" dirty="0" err="1">
                <a:latin typeface="Consolas" panose="020B0609020204030204" pitchFamily="49" charset="0"/>
              </a:rPr>
              <a:t>ts</a:t>
            </a:r>
            <a:r>
              <a:rPr lang="en-US" sz="1200" dirty="0">
                <a:latin typeface="Consolas" panose="020B0609020204030204" pitchFamily="49" charset="0"/>
              </a:rPr>
              <a:t>[k + 1], </a:t>
            </a:r>
            <a:r>
              <a:rPr lang="en-US" sz="1200" dirty="0" err="1">
                <a:latin typeface="Consolas" panose="020B0609020204030204" pitchFamily="49" charset="0"/>
              </a:rPr>
              <a:t>ys</a:t>
            </a:r>
            <a:r>
              <a:rPr lang="en-US" sz="1200" dirty="0">
                <a:latin typeface="Consolas" panose="020B0609020204030204" pitchFamily="49" charset="0"/>
              </a:rPr>
              <a:t>[k] + h*s0 ) };</a:t>
            </a: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ys</a:t>
            </a:r>
            <a:r>
              <a:rPr lang="en-US" sz="1200" dirty="0">
                <a:latin typeface="Consolas" panose="020B0609020204030204" pitchFamily="49" charset="0"/>
              </a:rPr>
              <a:t>[k + 1] = </a:t>
            </a:r>
            <a:r>
              <a:rPr lang="en-US" sz="1200" dirty="0" err="1">
                <a:latin typeface="Consolas" panose="020B0609020204030204" pitchFamily="49" charset="0"/>
              </a:rPr>
              <a:t>ys</a:t>
            </a:r>
            <a:r>
              <a:rPr lang="en-US" sz="1200" dirty="0">
                <a:latin typeface="Consolas" panose="020B0609020204030204" pitchFamily="49" charset="0"/>
              </a:rPr>
              <a:t>[k] + h*(s0 + s1)/2.0;</a:t>
            </a: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dys</a:t>
            </a:r>
            <a:r>
              <a:rPr lang="en-US" sz="1200" dirty="0">
                <a:latin typeface="Consolas" panose="020B0609020204030204" pitchFamily="49" charset="0"/>
              </a:rPr>
              <a:t>[k + 1] = f( </a:t>
            </a:r>
            <a:r>
              <a:rPr lang="en-US" sz="1200" dirty="0" err="1">
                <a:latin typeface="Consolas" panose="020B0609020204030204" pitchFamily="49" charset="0"/>
              </a:rPr>
              <a:t>ts</a:t>
            </a:r>
            <a:r>
              <a:rPr lang="en-US" sz="1200" dirty="0">
                <a:latin typeface="Consolas" panose="020B0609020204030204" pitchFamily="49" charset="0"/>
              </a:rPr>
              <a:t>[k + 1], </a:t>
            </a:r>
            <a:r>
              <a:rPr lang="en-US" sz="1200" dirty="0" err="1">
                <a:latin typeface="Consolas" panose="020B0609020204030204" pitchFamily="49" charset="0"/>
              </a:rPr>
              <a:t>ys</a:t>
            </a:r>
            <a:r>
              <a:rPr lang="en-US" sz="1200" dirty="0">
                <a:latin typeface="Consolas" panose="020B0609020204030204" pitchFamily="49" charset="0"/>
              </a:rPr>
              <a:t>[k + 1] );</a:t>
            </a:r>
          </a:p>
          <a:p>
            <a:pPr marL="800100" lvl="2" indent="0">
              <a:buNone/>
            </a:pPr>
            <a:r>
              <a:rPr lang="en-US" sz="1200" dirty="0">
                <a:latin typeface="Consolas" panose="020B0609020204030204" pitchFamily="49" charset="0"/>
              </a:rPr>
              <a:t>    }</a:t>
            </a:r>
          </a:p>
          <a:p>
            <a:pPr marL="800100" lvl="2" indent="0">
              <a:buNone/>
            </a:pPr>
            <a:endParaRPr lang="en-US" sz="1200" dirty="0">
              <a:latin typeface="Consolas" panose="020B0609020204030204" pitchFamily="49" charset="0"/>
            </a:endParaRPr>
          </a:p>
          <a:p>
            <a:pPr marL="800100" lvl="2" indent="0">
              <a:buNone/>
            </a:pPr>
            <a:r>
              <a:rPr lang="en-US" sz="1200" dirty="0">
                <a:latin typeface="Consolas" panose="020B0609020204030204" pitchFamily="49" charset="0"/>
              </a:rPr>
              <a:t>    return std::</a:t>
            </a:r>
            <a:r>
              <a:rPr lang="en-US" sz="1200" dirty="0" err="1">
                <a:latin typeface="Consolas" panose="020B0609020204030204" pitchFamily="49" charset="0"/>
              </a:rPr>
              <a:t>make_tuple</a:t>
            </a:r>
            <a:r>
              <a:rPr lang="en-US" sz="1200" dirty="0">
                <a:latin typeface="Consolas" panose="020B0609020204030204" pitchFamily="49" charset="0"/>
              </a:rPr>
              <a:t>( </a:t>
            </a:r>
            <a:r>
              <a:rPr lang="en-US" sz="1200" dirty="0" err="1">
                <a:latin typeface="Consolas" panose="020B0609020204030204" pitchFamily="49" charset="0"/>
              </a:rPr>
              <a:t>ts</a:t>
            </a:r>
            <a:r>
              <a:rPr lang="en-US" sz="1200" dirty="0">
                <a:latin typeface="Consolas" panose="020B0609020204030204" pitchFamily="49" charset="0"/>
              </a:rPr>
              <a:t>, </a:t>
            </a:r>
            <a:r>
              <a:rPr lang="en-US" sz="1200" dirty="0" err="1">
                <a:latin typeface="Consolas" panose="020B0609020204030204" pitchFamily="49" charset="0"/>
              </a:rPr>
              <a:t>ys</a:t>
            </a:r>
            <a:r>
              <a:rPr lang="en-US" sz="1200" dirty="0">
                <a:latin typeface="Consolas" panose="020B0609020204030204" pitchFamily="49" charset="0"/>
              </a:rPr>
              <a:t>, </a:t>
            </a:r>
            <a:r>
              <a:rPr lang="en-US" sz="1200" dirty="0" err="1">
                <a:latin typeface="Consolas" panose="020B0609020204030204" pitchFamily="49" charset="0"/>
              </a:rPr>
              <a:t>dys</a:t>
            </a:r>
            <a:r>
              <a:rPr lang="en-US" sz="1200" dirty="0">
                <a:latin typeface="Consolas" panose="020B0609020204030204" pitchFamily="49" charset="0"/>
              </a:rPr>
              <a:t> );</a:t>
            </a:r>
          </a:p>
          <a:p>
            <a:pPr marL="800100" lvl="2" indent="0">
              <a:buNone/>
            </a:pPr>
            <a:r>
              <a:rPr lang="en-US" sz="1200" dirty="0">
                <a:latin typeface="Consolas" panose="020B0609020204030204" pitchFamily="49" charset="0"/>
              </a:rPr>
              <a:t>}</a:t>
            </a:r>
          </a:p>
        </p:txBody>
      </p:sp>
      <p:sp>
        <p:nvSpPr>
          <p:cNvPr id="4" name="Footer Placeholder 3">
            <a:extLst>
              <a:ext uri="{FF2B5EF4-FFF2-40B4-BE49-F238E27FC236}">
                <a16:creationId xmlns:a16="http://schemas.microsoft.com/office/drawing/2014/main" id="{1DFBFCA1-E528-48DA-A6DA-1FB241D24D57}"/>
              </a:ext>
            </a:extLst>
          </p:cNvPr>
          <p:cNvSpPr>
            <a:spLocks noGrp="1"/>
          </p:cNvSpPr>
          <p:nvPr>
            <p:ph type="ftr" sz="quarter" idx="11"/>
          </p:nvPr>
        </p:nvSpPr>
        <p:spPr/>
        <p:txBody>
          <a:bodyPr/>
          <a:lstStyle/>
          <a:p>
            <a:r>
              <a:rPr lang="en-US"/>
              <a:t>Heun's method</a:t>
            </a:r>
            <a:endParaRPr lang="en-CA" dirty="0"/>
          </a:p>
        </p:txBody>
      </p:sp>
      <p:sp>
        <p:nvSpPr>
          <p:cNvPr id="5" name="Slide Number Placeholder 4">
            <a:extLst>
              <a:ext uri="{FF2B5EF4-FFF2-40B4-BE49-F238E27FC236}">
                <a16:creationId xmlns:a16="http://schemas.microsoft.com/office/drawing/2014/main" id="{7C462984-2BE6-47B2-87AD-5CAECAD077CC}"/>
              </a:ext>
            </a:extLst>
          </p:cNvPr>
          <p:cNvSpPr>
            <a:spLocks noGrp="1"/>
          </p:cNvSpPr>
          <p:nvPr>
            <p:ph type="sldNum" sz="quarter" idx="12"/>
          </p:nvPr>
        </p:nvSpPr>
        <p:spPr/>
        <p:txBody>
          <a:bodyPr/>
          <a:lstStyle/>
          <a:p>
            <a:fld id="{42EF6DC8-DA9C-4533-8A40-BB00A2545AF8}" type="slidenum">
              <a:rPr lang="en-CA" smtClean="0"/>
              <a:pPr/>
              <a:t>17</a:t>
            </a:fld>
            <a:endParaRPr lang="en-CA"/>
          </a:p>
        </p:txBody>
      </p:sp>
      <p:pic>
        <p:nvPicPr>
          <p:cNvPr id="7" name="Audio 6">
            <a:hlinkClick r:id="" action="ppaction://media"/>
            <a:extLst>
              <a:ext uri="{FF2B5EF4-FFF2-40B4-BE49-F238E27FC236}">
                <a16:creationId xmlns:a16="http://schemas.microsoft.com/office/drawing/2014/main" id="{38B1C90B-053E-4EEB-A136-98601BEA197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75977410"/>
      </p:ext>
    </p:extLst>
  </p:cSld>
  <p:clrMapOvr>
    <a:masterClrMapping/>
  </p:clrMapOvr>
  <mc:AlternateContent xmlns:mc="http://schemas.openxmlformats.org/markup-compatibility/2006" xmlns:p14="http://schemas.microsoft.com/office/powerpoint/2010/main">
    <mc:Choice Requires="p14">
      <p:transition spd="slow" p14:dur="2000" advTm="140991"/>
    </mc:Choice>
    <mc:Fallback xmlns="">
      <p:transition spd="slow" advTm="140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22" end="2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1D37-4CE9-417C-AB8C-EF0C158CDCEB}"/>
              </a:ext>
            </a:extLst>
          </p:cNvPr>
          <p:cNvSpPr>
            <a:spLocks noGrp="1"/>
          </p:cNvSpPr>
          <p:nvPr>
            <p:ph type="title"/>
          </p:nvPr>
        </p:nvSpPr>
        <p:spPr/>
        <p:txBody>
          <a:bodyPr/>
          <a:lstStyle/>
          <a:p>
            <a:r>
              <a:rPr lang="en-US" dirty="0"/>
              <a:t>Multiple steps of </a:t>
            </a:r>
            <a:r>
              <a:rPr lang="en-US" dirty="0" err="1"/>
              <a:t>Heun’s</a:t>
            </a:r>
            <a:r>
              <a:rPr lang="en-US" dirty="0"/>
              <a:t> method</a:t>
            </a:r>
          </a:p>
        </p:txBody>
      </p:sp>
      <p:sp>
        <p:nvSpPr>
          <p:cNvPr id="3" name="Content Placeholder 2">
            <a:extLst>
              <a:ext uri="{FF2B5EF4-FFF2-40B4-BE49-F238E27FC236}">
                <a16:creationId xmlns:a16="http://schemas.microsoft.com/office/drawing/2014/main" id="{40243D9B-2C11-45CA-AE3B-8FCD8A403FE7}"/>
              </a:ext>
            </a:extLst>
          </p:cNvPr>
          <p:cNvSpPr>
            <a:spLocks noGrp="1"/>
          </p:cNvSpPr>
          <p:nvPr>
            <p:ph idx="1"/>
          </p:nvPr>
        </p:nvSpPr>
        <p:spPr/>
        <p:txBody>
          <a:bodyPr/>
          <a:lstStyle/>
          <a:p>
            <a:r>
              <a:rPr lang="en-US" dirty="0"/>
              <a:t>Let’s approximate the solution at </a:t>
            </a:r>
            <a:r>
              <a:rPr lang="en-US" i="1" dirty="0">
                <a:latin typeface="Times New Roman" panose="02020603050405020304" pitchFamily="18" charset="0"/>
              </a:rPr>
              <a:t>y</a:t>
            </a:r>
            <a:r>
              <a:rPr lang="en-US" dirty="0">
                <a:latin typeface="Times New Roman" panose="02020603050405020304" pitchFamily="18" charset="0"/>
              </a:rPr>
              <a:t>(5)</a:t>
            </a:r>
            <a:r>
              <a:rPr lang="en-US" i="1" dirty="0"/>
              <a:t> </a:t>
            </a:r>
            <a:r>
              <a:rPr lang="en-US" dirty="0"/>
              <a:t>to </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DF4DB1FC-0D5A-481E-81EA-4713A6FA66E9}"/>
              </a:ext>
            </a:extLst>
          </p:cNvPr>
          <p:cNvSpPr>
            <a:spLocks noGrp="1"/>
          </p:cNvSpPr>
          <p:nvPr>
            <p:ph type="ftr" sz="quarter" idx="11"/>
          </p:nvPr>
        </p:nvSpPr>
        <p:spPr/>
        <p:txBody>
          <a:bodyPr/>
          <a:lstStyle/>
          <a:p>
            <a:r>
              <a:rPr lang="en-US"/>
              <a:t>Heun's method</a:t>
            </a:r>
            <a:endParaRPr lang="en-CA" dirty="0"/>
          </a:p>
        </p:txBody>
      </p:sp>
      <p:sp>
        <p:nvSpPr>
          <p:cNvPr id="5" name="Slide Number Placeholder 4">
            <a:extLst>
              <a:ext uri="{FF2B5EF4-FFF2-40B4-BE49-F238E27FC236}">
                <a16:creationId xmlns:a16="http://schemas.microsoft.com/office/drawing/2014/main" id="{406718CF-CD2F-4000-935B-0698128DC313}"/>
              </a:ext>
            </a:extLst>
          </p:cNvPr>
          <p:cNvSpPr>
            <a:spLocks noGrp="1"/>
          </p:cNvSpPr>
          <p:nvPr>
            <p:ph type="sldNum" sz="quarter" idx="12"/>
          </p:nvPr>
        </p:nvSpPr>
        <p:spPr/>
        <p:txBody>
          <a:bodyPr/>
          <a:lstStyle/>
          <a:p>
            <a:fld id="{42EF6DC8-DA9C-4533-8A40-BB00A2545AF8}" type="slidenum">
              <a:rPr lang="en-CA" smtClean="0"/>
              <a:pPr/>
              <a:t>18</a:t>
            </a:fld>
            <a:endParaRPr lang="en-CA"/>
          </a:p>
        </p:txBody>
      </p:sp>
      <p:sp>
        <p:nvSpPr>
          <p:cNvPr id="8" name="TextBox 7">
            <a:extLst>
              <a:ext uri="{FF2B5EF4-FFF2-40B4-BE49-F238E27FC236}">
                <a16:creationId xmlns:a16="http://schemas.microsoft.com/office/drawing/2014/main" id="{A602A5D5-5660-48B7-9749-213591283DC4}"/>
              </a:ext>
            </a:extLst>
          </p:cNvPr>
          <p:cNvSpPr txBox="1"/>
          <p:nvPr/>
        </p:nvSpPr>
        <p:spPr>
          <a:xfrm>
            <a:off x="1078209" y="3387504"/>
            <a:ext cx="7585921" cy="2862322"/>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      2     2.640625                             –2.634</a:t>
            </a:r>
          </a:p>
          <a:p>
            <a:r>
              <a:rPr lang="en-US" dirty="0">
                <a:solidFill>
                  <a:schemeClr val="bg1"/>
                </a:solidFill>
                <a:latin typeface="Times New Roman" panose="02020603050405020304" pitchFamily="18" charset="0"/>
                <a:cs typeface="Times New Roman" panose="02020603050405020304" pitchFamily="18" charset="0"/>
              </a:rPr>
              <a:t>      4     0.07965183258056641       –0.0729</a:t>
            </a:r>
          </a:p>
          <a:p>
            <a:r>
              <a:rPr lang="en-US" dirty="0">
                <a:solidFill>
                  <a:schemeClr val="bg1"/>
                </a:solidFill>
                <a:latin typeface="Times New Roman" panose="02020603050405020304" pitchFamily="18" charset="0"/>
                <a:cs typeface="Times New Roman" panose="02020603050405020304" pitchFamily="18" charset="0"/>
              </a:rPr>
              <a:t>      8     0.0111918820307766         –0.004454</a:t>
            </a:r>
          </a:p>
          <a:p>
            <a:r>
              <a:rPr lang="en-US" dirty="0">
                <a:solidFill>
                  <a:schemeClr val="bg1"/>
                </a:solidFill>
                <a:latin typeface="Times New Roman" panose="02020603050405020304" pitchFamily="18" charset="0"/>
                <a:cs typeface="Times New Roman" panose="02020603050405020304" pitchFamily="18" charset="0"/>
              </a:rPr>
              <a:t>    16     0.007466932539429057     –0.0007290</a:t>
            </a:r>
          </a:p>
          <a:p>
            <a:r>
              <a:rPr lang="en-US" dirty="0">
                <a:solidFill>
                  <a:schemeClr val="bg1"/>
                </a:solidFill>
                <a:latin typeface="Times New Roman" panose="02020603050405020304" pitchFamily="18" charset="0"/>
                <a:cs typeface="Times New Roman" panose="02020603050405020304" pitchFamily="18" charset="0"/>
              </a:rPr>
              <a:t>    32     0.006893866059610459     –0.0001559</a:t>
            </a:r>
          </a:p>
          <a:p>
            <a:r>
              <a:rPr lang="en-US" dirty="0">
                <a:solidFill>
                  <a:schemeClr val="bg1"/>
                </a:solidFill>
                <a:latin typeface="Times New Roman" panose="02020603050405020304" pitchFamily="18" charset="0"/>
                <a:cs typeface="Times New Roman" panose="02020603050405020304" pitchFamily="18" charset="0"/>
              </a:rPr>
              <a:t>    64     0.006774386822159493     –0.00003644</a:t>
            </a:r>
          </a:p>
          <a:p>
            <a:r>
              <a:rPr lang="en-US" dirty="0">
                <a:solidFill>
                  <a:schemeClr val="bg1"/>
                </a:solidFill>
                <a:latin typeface="Times New Roman" panose="02020603050405020304" pitchFamily="18" charset="0"/>
                <a:cs typeface="Times New Roman" panose="02020603050405020304" pitchFamily="18" charset="0"/>
              </a:rPr>
              <a:t>  128     0.006746775448351634     –0.000008828</a:t>
            </a:r>
          </a:p>
          <a:p>
            <a:r>
              <a:rPr lang="en-US" dirty="0">
                <a:solidFill>
                  <a:schemeClr val="bg1"/>
                </a:solidFill>
                <a:latin typeface="Times New Roman" panose="02020603050405020304" pitchFamily="18" charset="0"/>
                <a:cs typeface="Times New Roman" panose="02020603050405020304" pitchFamily="18" charset="0"/>
              </a:rPr>
              <a:t>  256     0.006740120906468897     –0.000002174</a:t>
            </a:r>
          </a:p>
          <a:p>
            <a:r>
              <a:rPr lang="en-US" dirty="0">
                <a:solidFill>
                  <a:schemeClr val="bg1"/>
                </a:solidFill>
                <a:latin typeface="Times New Roman" panose="02020603050405020304" pitchFamily="18" charset="0"/>
                <a:cs typeface="Times New Roman" panose="02020603050405020304" pitchFamily="18" charset="0"/>
              </a:rPr>
              <a:t>  512     0.006738486441915978     –0.0000005394</a:t>
            </a:r>
          </a:p>
          <a:p>
            <a:r>
              <a:rPr lang="en-US" dirty="0">
                <a:solidFill>
                  <a:schemeClr val="bg1"/>
                </a:solidFill>
                <a:latin typeface="Times New Roman" panose="02020603050405020304" pitchFamily="18" charset="0"/>
                <a:cs typeface="Times New Roman" panose="02020603050405020304" pitchFamily="18" charset="0"/>
              </a:rPr>
              <a:t>1024     0.006738081362611961     –0.0000001344</a:t>
            </a:r>
          </a:p>
        </p:txBody>
      </p:sp>
      <p:sp>
        <p:nvSpPr>
          <p:cNvPr id="14" name="TextBox 13">
            <a:extLst>
              <a:ext uri="{FF2B5EF4-FFF2-40B4-BE49-F238E27FC236}">
                <a16:creationId xmlns:a16="http://schemas.microsoft.com/office/drawing/2014/main" id="{BEE9259A-9366-4D11-B964-72FB6F16D1B6}"/>
              </a:ext>
            </a:extLst>
          </p:cNvPr>
          <p:cNvSpPr txBox="1"/>
          <p:nvPr/>
        </p:nvSpPr>
        <p:spPr>
          <a:xfrm>
            <a:off x="1286468" y="2864338"/>
            <a:ext cx="322976" cy="400110"/>
          </a:xfrm>
          <a:prstGeom prst="rect">
            <a:avLst/>
          </a:prstGeom>
          <a:noFill/>
        </p:spPr>
        <p:txBody>
          <a:bodyPr wrap="square">
            <a:spAutoFit/>
          </a:bodyPr>
          <a:lstStyle/>
          <a:p>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sz="2000" i="1" dirty="0"/>
          </a:p>
        </p:txBody>
      </p:sp>
      <p:sp>
        <p:nvSpPr>
          <p:cNvPr id="18" name="TextBox 17">
            <a:extLst>
              <a:ext uri="{FF2B5EF4-FFF2-40B4-BE49-F238E27FC236}">
                <a16:creationId xmlns:a16="http://schemas.microsoft.com/office/drawing/2014/main" id="{E180E2C9-A6B9-4A4F-8B61-4DE2DA0F8FC7}"/>
              </a:ext>
            </a:extLst>
          </p:cNvPr>
          <p:cNvSpPr txBox="1"/>
          <p:nvPr/>
        </p:nvSpPr>
        <p:spPr>
          <a:xfrm>
            <a:off x="4208584" y="2873402"/>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Error</a:t>
            </a:r>
            <a:endParaRPr lang="en-US" sz="2000" dirty="0"/>
          </a:p>
        </p:txBody>
      </p:sp>
      <p:sp>
        <p:nvSpPr>
          <p:cNvPr id="19" name="TextBox 18">
            <a:extLst>
              <a:ext uri="{FF2B5EF4-FFF2-40B4-BE49-F238E27FC236}">
                <a16:creationId xmlns:a16="http://schemas.microsoft.com/office/drawing/2014/main" id="{670EB19F-0A12-4587-9EC8-BB163A3B6CDA}"/>
              </a:ext>
            </a:extLst>
          </p:cNvPr>
          <p:cNvSpPr txBox="1"/>
          <p:nvPr/>
        </p:nvSpPr>
        <p:spPr>
          <a:xfrm>
            <a:off x="5935551" y="3676812"/>
            <a:ext cx="1412904" cy="2585323"/>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0.02768</a:t>
            </a:r>
          </a:p>
          <a:p>
            <a:r>
              <a:rPr lang="en-US" dirty="0">
                <a:solidFill>
                  <a:schemeClr val="bg1"/>
                </a:solidFill>
                <a:latin typeface="Times New Roman" panose="02020603050405020304" pitchFamily="18" charset="0"/>
                <a:cs typeface="Times New Roman" panose="02020603050405020304" pitchFamily="18" charset="0"/>
              </a:rPr>
              <a:t>0.06108</a:t>
            </a:r>
          </a:p>
          <a:p>
            <a:r>
              <a:rPr lang="en-US" dirty="0">
                <a:solidFill>
                  <a:schemeClr val="bg1"/>
                </a:solidFill>
                <a:latin typeface="Times New Roman" panose="02020603050405020304" pitchFamily="18" charset="0"/>
                <a:cs typeface="Times New Roman" panose="02020603050405020304" pitchFamily="18" charset="0"/>
              </a:rPr>
              <a:t>0.1637</a:t>
            </a:r>
          </a:p>
          <a:p>
            <a:r>
              <a:rPr lang="en-US" dirty="0">
                <a:solidFill>
                  <a:schemeClr val="bg1"/>
                </a:solidFill>
                <a:latin typeface="Times New Roman" panose="02020603050405020304" pitchFamily="18" charset="0"/>
                <a:cs typeface="Times New Roman" panose="02020603050405020304" pitchFamily="18" charset="0"/>
              </a:rPr>
              <a:t>0.2139</a:t>
            </a:r>
          </a:p>
          <a:p>
            <a:r>
              <a:rPr lang="en-US" dirty="0">
                <a:solidFill>
                  <a:schemeClr val="bg1"/>
                </a:solidFill>
                <a:latin typeface="Times New Roman" panose="02020603050405020304" pitchFamily="18" charset="0"/>
                <a:cs typeface="Times New Roman" panose="02020603050405020304" pitchFamily="18" charset="0"/>
              </a:rPr>
              <a:t>0.2337</a:t>
            </a:r>
          </a:p>
          <a:p>
            <a:r>
              <a:rPr lang="en-US" dirty="0">
                <a:solidFill>
                  <a:schemeClr val="bg1"/>
                </a:solidFill>
                <a:latin typeface="Times New Roman" panose="02020603050405020304" pitchFamily="18" charset="0"/>
                <a:cs typeface="Times New Roman" panose="02020603050405020304" pitchFamily="18" charset="0"/>
              </a:rPr>
              <a:t>0.2423</a:t>
            </a:r>
          </a:p>
          <a:p>
            <a:r>
              <a:rPr lang="en-US" dirty="0">
                <a:solidFill>
                  <a:schemeClr val="bg1"/>
                </a:solidFill>
                <a:latin typeface="Times New Roman" panose="02020603050405020304" pitchFamily="18" charset="0"/>
                <a:cs typeface="Times New Roman" panose="02020603050405020304" pitchFamily="18" charset="0"/>
              </a:rPr>
              <a:t>0.2462</a:t>
            </a:r>
          </a:p>
          <a:p>
            <a:r>
              <a:rPr lang="en-US" dirty="0">
                <a:solidFill>
                  <a:schemeClr val="bg1"/>
                </a:solidFill>
                <a:latin typeface="Times New Roman" panose="02020603050405020304" pitchFamily="18" charset="0"/>
                <a:cs typeface="Times New Roman" panose="02020603050405020304" pitchFamily="18" charset="0"/>
              </a:rPr>
              <a:t>0.2481</a:t>
            </a:r>
          </a:p>
          <a:p>
            <a:r>
              <a:rPr lang="en-US" dirty="0">
                <a:solidFill>
                  <a:schemeClr val="bg1"/>
                </a:solidFill>
                <a:latin typeface="Times New Roman" panose="02020603050405020304" pitchFamily="18" charset="0"/>
                <a:cs typeface="Times New Roman" panose="02020603050405020304" pitchFamily="18" charset="0"/>
              </a:rPr>
              <a:t>0.2491</a:t>
            </a:r>
          </a:p>
        </p:txBody>
      </p:sp>
      <p:sp>
        <p:nvSpPr>
          <p:cNvPr id="22" name="TextBox 21">
            <a:extLst>
              <a:ext uri="{FF2B5EF4-FFF2-40B4-BE49-F238E27FC236}">
                <a16:creationId xmlns:a16="http://schemas.microsoft.com/office/drawing/2014/main" id="{6EFB3A8C-E5A7-431F-99D9-787879D7B168}"/>
              </a:ext>
            </a:extLst>
          </p:cNvPr>
          <p:cNvSpPr txBox="1"/>
          <p:nvPr/>
        </p:nvSpPr>
        <p:spPr>
          <a:xfrm>
            <a:off x="5935551" y="2863731"/>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Ratio</a:t>
            </a:r>
            <a:endParaRPr lang="en-US" sz="2000" dirty="0"/>
          </a:p>
        </p:txBody>
      </p:sp>
      <p:sp>
        <p:nvSpPr>
          <p:cNvPr id="24" name="TextBox 23">
            <a:extLst>
              <a:ext uri="{FF2B5EF4-FFF2-40B4-BE49-F238E27FC236}">
                <a16:creationId xmlns:a16="http://schemas.microsoft.com/office/drawing/2014/main" id="{A10318EF-E955-4EFA-9F7A-B1827F788595}"/>
              </a:ext>
            </a:extLst>
          </p:cNvPr>
          <p:cNvSpPr txBox="1"/>
          <p:nvPr/>
        </p:nvSpPr>
        <p:spPr>
          <a:xfrm>
            <a:off x="2202733" y="2864827"/>
            <a:ext cx="1816215"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Approximation</a:t>
            </a:r>
            <a:endParaRPr lang="en-US" sz="2000" dirty="0"/>
          </a:p>
        </p:txBody>
      </p:sp>
      <p:graphicFrame>
        <p:nvGraphicFramePr>
          <p:cNvPr id="20" name="Object 19">
            <a:extLst>
              <a:ext uri="{FF2B5EF4-FFF2-40B4-BE49-F238E27FC236}">
                <a16:creationId xmlns:a16="http://schemas.microsoft.com/office/drawing/2014/main" id="{76D5D378-74EE-4391-BDEA-8DEB654EA997}"/>
              </a:ext>
            </a:extLst>
          </p:cNvPr>
          <p:cNvGraphicFramePr>
            <a:graphicFrameLocks noChangeAspect="1"/>
          </p:cNvGraphicFramePr>
          <p:nvPr/>
        </p:nvGraphicFramePr>
        <p:xfrm>
          <a:off x="3766105" y="1975991"/>
          <a:ext cx="1611789" cy="935990"/>
        </p:xfrm>
        <a:graphic>
          <a:graphicData uri="http://schemas.openxmlformats.org/presentationml/2006/ole">
            <mc:AlternateContent xmlns:mc="http://schemas.openxmlformats.org/markup-compatibility/2006">
              <mc:Choice xmlns:v="urn:schemas-microsoft-com:vml" Requires="v">
                <p:oleObj name="Equation" r:id="rId5" imgW="914400" imgH="533160" progId="Equation.DSMT4">
                  <p:embed/>
                </p:oleObj>
              </mc:Choice>
              <mc:Fallback>
                <p:oleObj name="Equation" r:id="rId5" imgW="914400" imgH="533160" progId="Equation.DSMT4">
                  <p:embed/>
                  <p:pic>
                    <p:nvPicPr>
                      <p:cNvPr id="20" name="Object 19">
                        <a:extLst>
                          <a:ext uri="{FF2B5EF4-FFF2-40B4-BE49-F238E27FC236}">
                            <a16:creationId xmlns:a16="http://schemas.microsoft.com/office/drawing/2014/main" id="{76D5D378-74EE-4391-BDEA-8DEB654EA997}"/>
                          </a:ext>
                        </a:extLst>
                      </p:cNvPr>
                      <p:cNvPicPr/>
                      <p:nvPr/>
                    </p:nvPicPr>
                    <p:blipFill>
                      <a:blip r:embed="rId6"/>
                      <a:stretch>
                        <a:fillRect/>
                      </a:stretch>
                    </p:blipFill>
                    <p:spPr>
                      <a:xfrm>
                        <a:off x="3766105" y="1975991"/>
                        <a:ext cx="1611789" cy="935990"/>
                      </a:xfrm>
                      <a:prstGeom prst="rect">
                        <a:avLst/>
                      </a:prstGeom>
                    </p:spPr>
                  </p:pic>
                </p:oleObj>
              </mc:Fallback>
            </mc:AlternateContent>
          </a:graphicData>
        </a:graphic>
      </p:graphicFrame>
      <p:sp>
        <p:nvSpPr>
          <p:cNvPr id="26" name="TextBox 25">
            <a:extLst>
              <a:ext uri="{FF2B5EF4-FFF2-40B4-BE49-F238E27FC236}">
                <a16:creationId xmlns:a16="http://schemas.microsoft.com/office/drawing/2014/main" id="{0437DB7E-59E8-49C9-9736-3D14E8F3328C}"/>
              </a:ext>
            </a:extLst>
          </p:cNvPr>
          <p:cNvSpPr txBox="1"/>
          <p:nvPr/>
        </p:nvSpPr>
        <p:spPr>
          <a:xfrm>
            <a:off x="1893957" y="6307021"/>
            <a:ext cx="4593430" cy="369332"/>
          </a:xfrm>
          <a:prstGeom prst="rect">
            <a:avLst/>
          </a:prstGeom>
          <a:noFill/>
        </p:spPr>
        <p:txBody>
          <a:bodyPr wrap="square">
            <a:spAutoFit/>
          </a:bodyPr>
          <a:lstStyle/>
          <a:p>
            <a:r>
              <a:rPr kumimoji="0" lang="en-US"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0.006737946999085467</a:t>
            </a:r>
            <a:endParaRPr lang="en-US" sz="2400" dirty="0"/>
          </a:p>
        </p:txBody>
      </p:sp>
      <p:pic>
        <p:nvPicPr>
          <p:cNvPr id="7" name="Audio 6">
            <a:hlinkClick r:id="" action="ppaction://media"/>
            <a:extLst>
              <a:ext uri="{FF2B5EF4-FFF2-40B4-BE49-F238E27FC236}">
                <a16:creationId xmlns:a16="http://schemas.microsoft.com/office/drawing/2014/main" id="{4BAB860B-CEDC-499F-82E3-78131BDFB93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16671170"/>
      </p:ext>
    </p:extLst>
  </p:cSld>
  <p:clrMapOvr>
    <a:masterClrMapping/>
  </p:clrMapOvr>
  <mc:AlternateContent xmlns:mc="http://schemas.openxmlformats.org/markup-compatibility/2006" xmlns:p14="http://schemas.microsoft.com/office/powerpoint/2010/main">
    <mc:Choice Requires="p14">
      <p:transition spd="slow" p14:dur="2000" advTm="150602"/>
    </mc:Choice>
    <mc:Fallback xmlns="">
      <p:transition spd="slow" advTm="150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3"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1D37-4CE9-417C-AB8C-EF0C158CDCEB}"/>
              </a:ext>
            </a:extLst>
          </p:cNvPr>
          <p:cNvSpPr>
            <a:spLocks noGrp="1"/>
          </p:cNvSpPr>
          <p:nvPr>
            <p:ph type="title"/>
          </p:nvPr>
        </p:nvSpPr>
        <p:spPr/>
        <p:txBody>
          <a:bodyPr/>
          <a:lstStyle/>
          <a:p>
            <a:r>
              <a:rPr lang="en-US" dirty="0"/>
              <a:t>Multiple steps of </a:t>
            </a:r>
            <a:r>
              <a:rPr lang="en-US" dirty="0" err="1"/>
              <a:t>Heun’s</a:t>
            </a:r>
            <a:r>
              <a:rPr lang="en-US" dirty="0"/>
              <a:t> method</a:t>
            </a:r>
          </a:p>
        </p:txBody>
      </p:sp>
      <p:sp>
        <p:nvSpPr>
          <p:cNvPr id="3" name="Content Placeholder 2">
            <a:extLst>
              <a:ext uri="{FF2B5EF4-FFF2-40B4-BE49-F238E27FC236}">
                <a16:creationId xmlns:a16="http://schemas.microsoft.com/office/drawing/2014/main" id="{40243D9B-2C11-45CA-AE3B-8FCD8A403FE7}"/>
              </a:ext>
            </a:extLst>
          </p:cNvPr>
          <p:cNvSpPr>
            <a:spLocks noGrp="1"/>
          </p:cNvSpPr>
          <p:nvPr>
            <p:ph idx="1"/>
          </p:nvPr>
        </p:nvSpPr>
        <p:spPr/>
        <p:txBody>
          <a:bodyPr/>
          <a:lstStyle/>
          <a:p>
            <a:r>
              <a:rPr lang="en-US" dirty="0"/>
              <a:t>Let’s approximate the solution at </a:t>
            </a:r>
            <a:r>
              <a:rPr lang="en-US" i="1" dirty="0">
                <a:latin typeface="Times New Roman" panose="02020603050405020304" pitchFamily="18" charset="0"/>
              </a:rPr>
              <a:t>y</a:t>
            </a:r>
            <a:r>
              <a:rPr lang="en-US" dirty="0">
                <a:latin typeface="Times New Roman" panose="02020603050405020304" pitchFamily="18" charset="0"/>
              </a:rPr>
              <a:t>(5)</a:t>
            </a:r>
            <a:r>
              <a:rPr lang="en-US" i="1" dirty="0"/>
              <a:t> </a:t>
            </a:r>
            <a:r>
              <a:rPr lang="en-US" dirty="0"/>
              <a:t>to </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DF4DB1FC-0D5A-481E-81EA-4713A6FA66E9}"/>
              </a:ext>
            </a:extLst>
          </p:cNvPr>
          <p:cNvSpPr>
            <a:spLocks noGrp="1"/>
          </p:cNvSpPr>
          <p:nvPr>
            <p:ph type="ftr" sz="quarter" idx="11"/>
          </p:nvPr>
        </p:nvSpPr>
        <p:spPr/>
        <p:txBody>
          <a:bodyPr/>
          <a:lstStyle/>
          <a:p>
            <a:r>
              <a:rPr lang="en-US"/>
              <a:t>Heun's method</a:t>
            </a:r>
            <a:endParaRPr lang="en-CA" dirty="0"/>
          </a:p>
        </p:txBody>
      </p:sp>
      <p:sp>
        <p:nvSpPr>
          <p:cNvPr id="5" name="Slide Number Placeholder 4">
            <a:extLst>
              <a:ext uri="{FF2B5EF4-FFF2-40B4-BE49-F238E27FC236}">
                <a16:creationId xmlns:a16="http://schemas.microsoft.com/office/drawing/2014/main" id="{406718CF-CD2F-4000-935B-0698128DC313}"/>
              </a:ext>
            </a:extLst>
          </p:cNvPr>
          <p:cNvSpPr>
            <a:spLocks noGrp="1"/>
          </p:cNvSpPr>
          <p:nvPr>
            <p:ph type="sldNum" sz="quarter" idx="12"/>
          </p:nvPr>
        </p:nvSpPr>
        <p:spPr/>
        <p:txBody>
          <a:bodyPr/>
          <a:lstStyle/>
          <a:p>
            <a:fld id="{42EF6DC8-DA9C-4533-8A40-BB00A2545AF8}" type="slidenum">
              <a:rPr lang="en-CA" smtClean="0"/>
              <a:pPr/>
              <a:t>19</a:t>
            </a:fld>
            <a:endParaRPr lang="en-CA"/>
          </a:p>
        </p:txBody>
      </p:sp>
      <p:sp>
        <p:nvSpPr>
          <p:cNvPr id="8" name="TextBox 7">
            <a:extLst>
              <a:ext uri="{FF2B5EF4-FFF2-40B4-BE49-F238E27FC236}">
                <a16:creationId xmlns:a16="http://schemas.microsoft.com/office/drawing/2014/main" id="{A602A5D5-5660-48B7-9749-213591283DC4}"/>
              </a:ext>
            </a:extLst>
          </p:cNvPr>
          <p:cNvSpPr txBox="1"/>
          <p:nvPr/>
        </p:nvSpPr>
        <p:spPr>
          <a:xfrm>
            <a:off x="1078209" y="3387504"/>
            <a:ext cx="7585921" cy="2862322"/>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      2     0.442991390682734       –0.2877</a:t>
            </a:r>
          </a:p>
          <a:p>
            <a:r>
              <a:rPr lang="en-US" dirty="0">
                <a:solidFill>
                  <a:schemeClr val="bg1"/>
                </a:solidFill>
                <a:latin typeface="Times New Roman" panose="02020603050405020304" pitchFamily="18" charset="0"/>
                <a:cs typeface="Times New Roman" panose="02020603050405020304" pitchFamily="18" charset="0"/>
              </a:rPr>
              <a:t>      4     0.2033310765216377     –0.04808</a:t>
            </a:r>
          </a:p>
          <a:p>
            <a:r>
              <a:rPr lang="en-US" dirty="0">
                <a:solidFill>
                  <a:schemeClr val="bg1"/>
                </a:solidFill>
                <a:latin typeface="Times New Roman" panose="02020603050405020304" pitchFamily="18" charset="0"/>
                <a:cs typeface="Times New Roman" panose="02020603050405020304" pitchFamily="18" charset="0"/>
              </a:rPr>
              <a:t>      8     0.1652850891391681     –0.01004</a:t>
            </a:r>
          </a:p>
          <a:p>
            <a:r>
              <a:rPr lang="en-US" dirty="0">
                <a:solidFill>
                  <a:schemeClr val="bg1"/>
                </a:solidFill>
                <a:latin typeface="Times New Roman" panose="02020603050405020304" pitchFamily="18" charset="0"/>
                <a:cs typeface="Times New Roman" panose="02020603050405020304" pitchFamily="18" charset="0"/>
              </a:rPr>
              <a:t>    16     0.1575662171471889     –0.002317</a:t>
            </a:r>
          </a:p>
          <a:p>
            <a:r>
              <a:rPr lang="en-US" dirty="0">
                <a:solidFill>
                  <a:schemeClr val="bg1"/>
                </a:solidFill>
                <a:latin typeface="Times New Roman" panose="02020603050405020304" pitchFamily="18" charset="0"/>
                <a:cs typeface="Times New Roman" panose="02020603050405020304" pitchFamily="18" charset="0"/>
              </a:rPr>
              <a:t>    32     0.1558079696338854     –0.0005584</a:t>
            </a:r>
          </a:p>
          <a:p>
            <a:r>
              <a:rPr lang="en-US" dirty="0">
                <a:solidFill>
                  <a:schemeClr val="bg1"/>
                </a:solidFill>
                <a:latin typeface="Times New Roman" panose="02020603050405020304" pitchFamily="18" charset="0"/>
                <a:cs typeface="Times New Roman" panose="02020603050405020304" pitchFamily="18" charset="0"/>
              </a:rPr>
              <a:t>    64     0.1553867579336197     –0.0001372</a:t>
            </a:r>
          </a:p>
          <a:p>
            <a:r>
              <a:rPr lang="en-US" dirty="0">
                <a:solidFill>
                  <a:schemeClr val="bg1"/>
                </a:solidFill>
                <a:latin typeface="Times New Roman" panose="02020603050405020304" pitchFamily="18" charset="0"/>
                <a:cs typeface="Times New Roman" panose="02020603050405020304" pitchFamily="18" charset="0"/>
              </a:rPr>
              <a:t>  128     0.155283561779206       –0.00003402</a:t>
            </a:r>
          </a:p>
          <a:p>
            <a:r>
              <a:rPr lang="en-US" dirty="0">
                <a:solidFill>
                  <a:schemeClr val="bg1"/>
                </a:solidFill>
                <a:latin typeface="Times New Roman" panose="02020603050405020304" pitchFamily="18" charset="0"/>
                <a:cs typeface="Times New Roman" panose="02020603050405020304" pitchFamily="18" charset="0"/>
              </a:rPr>
              <a:t>  256     0.1552580145623753     –0.000008469</a:t>
            </a:r>
          </a:p>
          <a:p>
            <a:r>
              <a:rPr lang="en-US" dirty="0">
                <a:solidFill>
                  <a:schemeClr val="bg1"/>
                </a:solidFill>
                <a:latin typeface="Times New Roman" panose="02020603050405020304" pitchFamily="18" charset="0"/>
                <a:cs typeface="Times New Roman" panose="02020603050405020304" pitchFamily="18" charset="0"/>
              </a:rPr>
              <a:t>  512     0.1552516585204115     –0.000002113</a:t>
            </a:r>
          </a:p>
          <a:p>
            <a:r>
              <a:rPr lang="en-US" dirty="0">
                <a:solidFill>
                  <a:schemeClr val="bg1"/>
                </a:solidFill>
                <a:latin typeface="Times New Roman" panose="02020603050405020304" pitchFamily="18" charset="0"/>
                <a:cs typeface="Times New Roman" panose="02020603050405020304" pitchFamily="18" charset="0"/>
              </a:rPr>
              <a:t>1024     0.1552500733106273     –0.0000005277</a:t>
            </a:r>
          </a:p>
        </p:txBody>
      </p:sp>
      <p:sp>
        <p:nvSpPr>
          <p:cNvPr id="14" name="TextBox 13">
            <a:extLst>
              <a:ext uri="{FF2B5EF4-FFF2-40B4-BE49-F238E27FC236}">
                <a16:creationId xmlns:a16="http://schemas.microsoft.com/office/drawing/2014/main" id="{BEE9259A-9366-4D11-B964-72FB6F16D1B6}"/>
              </a:ext>
            </a:extLst>
          </p:cNvPr>
          <p:cNvSpPr txBox="1"/>
          <p:nvPr/>
        </p:nvSpPr>
        <p:spPr>
          <a:xfrm>
            <a:off x="1286468" y="2864338"/>
            <a:ext cx="322976" cy="400110"/>
          </a:xfrm>
          <a:prstGeom prst="rect">
            <a:avLst/>
          </a:prstGeom>
          <a:noFill/>
        </p:spPr>
        <p:txBody>
          <a:bodyPr wrap="square">
            <a:spAutoFit/>
          </a:bodyPr>
          <a:lstStyle/>
          <a:p>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sz="2000" i="1" dirty="0"/>
          </a:p>
        </p:txBody>
      </p:sp>
      <p:sp>
        <p:nvSpPr>
          <p:cNvPr id="18" name="TextBox 17">
            <a:extLst>
              <a:ext uri="{FF2B5EF4-FFF2-40B4-BE49-F238E27FC236}">
                <a16:creationId xmlns:a16="http://schemas.microsoft.com/office/drawing/2014/main" id="{E180E2C9-A6B9-4A4F-8B61-4DE2DA0F8FC7}"/>
              </a:ext>
            </a:extLst>
          </p:cNvPr>
          <p:cNvSpPr txBox="1"/>
          <p:nvPr/>
        </p:nvSpPr>
        <p:spPr>
          <a:xfrm>
            <a:off x="4208584" y="2873402"/>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Error</a:t>
            </a:r>
            <a:endParaRPr lang="en-US" sz="2000" dirty="0"/>
          </a:p>
        </p:txBody>
      </p:sp>
      <p:sp>
        <p:nvSpPr>
          <p:cNvPr id="19" name="TextBox 18">
            <a:extLst>
              <a:ext uri="{FF2B5EF4-FFF2-40B4-BE49-F238E27FC236}">
                <a16:creationId xmlns:a16="http://schemas.microsoft.com/office/drawing/2014/main" id="{670EB19F-0A12-4587-9EC8-BB163A3B6CDA}"/>
              </a:ext>
            </a:extLst>
          </p:cNvPr>
          <p:cNvSpPr txBox="1"/>
          <p:nvPr/>
        </p:nvSpPr>
        <p:spPr>
          <a:xfrm>
            <a:off x="5935551" y="3676812"/>
            <a:ext cx="1412904" cy="2585323"/>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0.1671</a:t>
            </a:r>
          </a:p>
          <a:p>
            <a:r>
              <a:rPr lang="en-US" dirty="0">
                <a:solidFill>
                  <a:schemeClr val="bg1"/>
                </a:solidFill>
                <a:latin typeface="Times New Roman" panose="02020603050405020304" pitchFamily="18" charset="0"/>
                <a:cs typeface="Times New Roman" panose="02020603050405020304" pitchFamily="18" charset="0"/>
              </a:rPr>
              <a:t>0.2087</a:t>
            </a:r>
          </a:p>
          <a:p>
            <a:r>
              <a:rPr lang="en-US" dirty="0">
                <a:solidFill>
                  <a:schemeClr val="bg1"/>
                </a:solidFill>
                <a:latin typeface="Times New Roman" panose="02020603050405020304" pitchFamily="18" charset="0"/>
                <a:cs typeface="Times New Roman" panose="02020603050405020304" pitchFamily="18" charset="0"/>
              </a:rPr>
              <a:t>0.2308</a:t>
            </a:r>
          </a:p>
          <a:p>
            <a:r>
              <a:rPr lang="en-US" dirty="0">
                <a:solidFill>
                  <a:schemeClr val="bg1"/>
                </a:solidFill>
                <a:latin typeface="Times New Roman" panose="02020603050405020304" pitchFamily="18" charset="0"/>
                <a:cs typeface="Times New Roman" panose="02020603050405020304" pitchFamily="18" charset="0"/>
              </a:rPr>
              <a:t>0.2410</a:t>
            </a:r>
          </a:p>
          <a:p>
            <a:r>
              <a:rPr lang="en-US" dirty="0">
                <a:solidFill>
                  <a:schemeClr val="bg1"/>
                </a:solidFill>
                <a:latin typeface="Times New Roman" panose="02020603050405020304" pitchFamily="18" charset="0"/>
                <a:cs typeface="Times New Roman" panose="02020603050405020304" pitchFamily="18" charset="0"/>
              </a:rPr>
              <a:t>0.2457</a:t>
            </a:r>
          </a:p>
          <a:p>
            <a:r>
              <a:rPr lang="en-US" dirty="0">
                <a:solidFill>
                  <a:schemeClr val="bg1"/>
                </a:solidFill>
                <a:latin typeface="Times New Roman" panose="02020603050405020304" pitchFamily="18" charset="0"/>
                <a:cs typeface="Times New Roman" panose="02020603050405020304" pitchFamily="18" charset="0"/>
              </a:rPr>
              <a:t>0.2479</a:t>
            </a:r>
          </a:p>
          <a:p>
            <a:r>
              <a:rPr lang="en-US" dirty="0">
                <a:solidFill>
                  <a:schemeClr val="bg1"/>
                </a:solidFill>
                <a:latin typeface="Times New Roman" panose="02020603050405020304" pitchFamily="18" charset="0"/>
                <a:cs typeface="Times New Roman" panose="02020603050405020304" pitchFamily="18" charset="0"/>
              </a:rPr>
              <a:t>0.2490</a:t>
            </a:r>
          </a:p>
          <a:p>
            <a:r>
              <a:rPr lang="en-US" dirty="0">
                <a:solidFill>
                  <a:schemeClr val="bg1"/>
                </a:solidFill>
                <a:latin typeface="Times New Roman" panose="02020603050405020304" pitchFamily="18" charset="0"/>
                <a:cs typeface="Times New Roman" panose="02020603050405020304" pitchFamily="18" charset="0"/>
              </a:rPr>
              <a:t>0.2495</a:t>
            </a:r>
          </a:p>
          <a:p>
            <a:r>
              <a:rPr lang="en-US" dirty="0">
                <a:solidFill>
                  <a:schemeClr val="bg1"/>
                </a:solidFill>
                <a:latin typeface="Times New Roman" panose="02020603050405020304" pitchFamily="18" charset="0"/>
                <a:cs typeface="Times New Roman" panose="02020603050405020304" pitchFamily="18" charset="0"/>
              </a:rPr>
              <a:t>0.2497</a:t>
            </a:r>
          </a:p>
        </p:txBody>
      </p:sp>
      <p:sp>
        <p:nvSpPr>
          <p:cNvPr id="22" name="TextBox 21">
            <a:extLst>
              <a:ext uri="{FF2B5EF4-FFF2-40B4-BE49-F238E27FC236}">
                <a16:creationId xmlns:a16="http://schemas.microsoft.com/office/drawing/2014/main" id="{6EFB3A8C-E5A7-431F-99D9-787879D7B168}"/>
              </a:ext>
            </a:extLst>
          </p:cNvPr>
          <p:cNvSpPr txBox="1"/>
          <p:nvPr/>
        </p:nvSpPr>
        <p:spPr>
          <a:xfrm>
            <a:off x="5935551" y="2863731"/>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Ratio</a:t>
            </a:r>
            <a:endParaRPr lang="en-US" sz="2000" dirty="0"/>
          </a:p>
        </p:txBody>
      </p:sp>
      <p:sp>
        <p:nvSpPr>
          <p:cNvPr id="24" name="TextBox 23">
            <a:extLst>
              <a:ext uri="{FF2B5EF4-FFF2-40B4-BE49-F238E27FC236}">
                <a16:creationId xmlns:a16="http://schemas.microsoft.com/office/drawing/2014/main" id="{A10318EF-E955-4EFA-9F7A-B1827F788595}"/>
              </a:ext>
            </a:extLst>
          </p:cNvPr>
          <p:cNvSpPr txBox="1"/>
          <p:nvPr/>
        </p:nvSpPr>
        <p:spPr>
          <a:xfrm>
            <a:off x="2202733" y="2864827"/>
            <a:ext cx="1816215"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Approximation</a:t>
            </a:r>
            <a:endParaRPr lang="en-US" sz="2000" dirty="0"/>
          </a:p>
        </p:txBody>
      </p:sp>
      <p:sp>
        <p:nvSpPr>
          <p:cNvPr id="26" name="TextBox 25">
            <a:extLst>
              <a:ext uri="{FF2B5EF4-FFF2-40B4-BE49-F238E27FC236}">
                <a16:creationId xmlns:a16="http://schemas.microsoft.com/office/drawing/2014/main" id="{0437DB7E-59E8-49C9-9736-3D14E8F3328C}"/>
              </a:ext>
            </a:extLst>
          </p:cNvPr>
          <p:cNvSpPr txBox="1"/>
          <p:nvPr/>
        </p:nvSpPr>
        <p:spPr>
          <a:xfrm>
            <a:off x="1969458" y="6307021"/>
            <a:ext cx="4593430" cy="369332"/>
          </a:xfrm>
          <a:prstGeom prst="rect">
            <a:avLst/>
          </a:prstGeom>
          <a:noFill/>
        </p:spPr>
        <p:txBody>
          <a:bodyPr wrap="square">
            <a:spAutoFit/>
          </a:bodyPr>
          <a:lstStyle/>
          <a:p>
            <a:r>
              <a:rPr kumimoji="0" lang="en-US"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0.1552495456267901 </a:t>
            </a:r>
          </a:p>
        </p:txBody>
      </p:sp>
      <p:graphicFrame>
        <p:nvGraphicFramePr>
          <p:cNvPr id="15" name="Object 14">
            <a:extLst>
              <a:ext uri="{FF2B5EF4-FFF2-40B4-BE49-F238E27FC236}">
                <a16:creationId xmlns:a16="http://schemas.microsoft.com/office/drawing/2014/main" id="{87899B34-B83D-4A43-AFFB-E40F7914984F}"/>
              </a:ext>
            </a:extLst>
          </p:cNvPr>
          <p:cNvGraphicFramePr>
            <a:graphicFrameLocks noChangeAspect="1"/>
          </p:cNvGraphicFramePr>
          <p:nvPr>
            <p:extLst>
              <p:ext uri="{D42A27DB-BD31-4B8C-83A1-F6EECF244321}">
                <p14:modId xmlns:p14="http://schemas.microsoft.com/office/powerpoint/2010/main" val="3996085512"/>
              </p:ext>
            </p:extLst>
          </p:nvPr>
        </p:nvGraphicFramePr>
        <p:xfrm>
          <a:off x="1228532" y="1996693"/>
          <a:ext cx="3314700" cy="935037"/>
        </p:xfrm>
        <a:graphic>
          <a:graphicData uri="http://schemas.openxmlformats.org/presentationml/2006/ole">
            <mc:AlternateContent xmlns:mc="http://schemas.openxmlformats.org/markup-compatibility/2006">
              <mc:Choice xmlns:v="urn:schemas-microsoft-com:vml" Requires="v">
                <p:oleObj name="Equation" r:id="rId5" imgW="1879560" imgH="533160" progId="Equation.DSMT4">
                  <p:embed/>
                </p:oleObj>
              </mc:Choice>
              <mc:Fallback>
                <p:oleObj name="Equation" r:id="rId5" imgW="1879560" imgH="533160" progId="Equation.DSMT4">
                  <p:embed/>
                  <p:pic>
                    <p:nvPicPr>
                      <p:cNvPr id="20" name="Object 19">
                        <a:extLst>
                          <a:ext uri="{FF2B5EF4-FFF2-40B4-BE49-F238E27FC236}">
                            <a16:creationId xmlns:a16="http://schemas.microsoft.com/office/drawing/2014/main" id="{76D5D378-74EE-4391-BDEA-8DEB654EA997}"/>
                          </a:ext>
                        </a:extLst>
                      </p:cNvPr>
                      <p:cNvPicPr/>
                      <p:nvPr/>
                    </p:nvPicPr>
                    <p:blipFill>
                      <a:blip r:embed="rId6"/>
                      <a:stretch>
                        <a:fillRect/>
                      </a:stretch>
                    </p:blipFill>
                    <p:spPr>
                      <a:xfrm>
                        <a:off x="1228532" y="1996693"/>
                        <a:ext cx="3314700" cy="935037"/>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D3FA415C-0761-4C81-8EC0-CF2A832B6ED4}"/>
              </a:ext>
            </a:extLst>
          </p:cNvPr>
          <p:cNvGraphicFramePr>
            <a:graphicFrameLocks noChangeAspect="1"/>
          </p:cNvGraphicFramePr>
          <p:nvPr>
            <p:extLst>
              <p:ext uri="{D42A27DB-BD31-4B8C-83A1-F6EECF244321}">
                <p14:modId xmlns:p14="http://schemas.microsoft.com/office/powerpoint/2010/main" val="3031892430"/>
              </p:ext>
            </p:extLst>
          </p:nvPr>
        </p:nvGraphicFramePr>
        <p:xfrm>
          <a:off x="4834165" y="1926736"/>
          <a:ext cx="4229100" cy="912813"/>
        </p:xfrm>
        <a:graphic>
          <a:graphicData uri="http://schemas.openxmlformats.org/presentationml/2006/ole">
            <mc:AlternateContent xmlns:mc="http://schemas.openxmlformats.org/markup-compatibility/2006">
              <mc:Choice xmlns:v="urn:schemas-microsoft-com:vml" Requires="v">
                <p:oleObj name="Equation" r:id="rId7" imgW="2400120" imgH="520560" progId="Equation.DSMT4">
                  <p:embed/>
                </p:oleObj>
              </mc:Choice>
              <mc:Fallback>
                <p:oleObj name="Equation" r:id="rId7" imgW="2400120" imgH="520560" progId="Equation.DSMT4">
                  <p:embed/>
                  <p:pic>
                    <p:nvPicPr>
                      <p:cNvPr id="23" name="Object 22">
                        <a:extLst>
                          <a:ext uri="{FF2B5EF4-FFF2-40B4-BE49-F238E27FC236}">
                            <a16:creationId xmlns:a16="http://schemas.microsoft.com/office/drawing/2014/main" id="{8B0555CC-258E-4D07-956D-D63030D37269}"/>
                          </a:ext>
                        </a:extLst>
                      </p:cNvPr>
                      <p:cNvPicPr/>
                      <p:nvPr/>
                    </p:nvPicPr>
                    <p:blipFill>
                      <a:blip r:embed="rId8"/>
                      <a:stretch>
                        <a:fillRect/>
                      </a:stretch>
                    </p:blipFill>
                    <p:spPr>
                      <a:xfrm>
                        <a:off x="4834165" y="1926736"/>
                        <a:ext cx="4229100" cy="912813"/>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B78F7E4B-2B81-4332-AC31-0F4C9C591B6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6886073"/>
      </p:ext>
    </p:extLst>
  </p:cSld>
  <p:clrMapOvr>
    <a:masterClrMapping/>
  </p:clrMapOvr>
  <mc:AlternateContent xmlns:mc="http://schemas.openxmlformats.org/markup-compatibility/2006" xmlns:p14="http://schemas.microsoft.com/office/powerpoint/2010/main">
    <mc:Choice Requires="p14">
      <p:transition spd="slow" p14:dur="2000" advTm="50277"/>
    </mc:Choice>
    <mc:Fallback xmlns="">
      <p:transition spd="slow" advTm="50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3"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Derive </a:t>
            </a:r>
            <a:r>
              <a:rPr lang="en-US" dirty="0" err="1"/>
              <a:t>Heun’s</a:t>
            </a:r>
            <a:r>
              <a:rPr lang="en-US" dirty="0"/>
              <a:t> method by estimating and averaging slopes</a:t>
            </a:r>
          </a:p>
          <a:p>
            <a:pPr lvl="1"/>
            <a:r>
              <a:rPr lang="en-US" dirty="0"/>
              <a:t>Look at the technique visually</a:t>
            </a:r>
          </a:p>
          <a:p>
            <a:pPr lvl="1"/>
            <a:r>
              <a:rPr lang="en-US" dirty="0"/>
              <a:t>See the error is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3</a:t>
            </a:r>
            <a:r>
              <a:rPr lang="en-US" dirty="0">
                <a:latin typeface="Times New Roman" panose="02020603050405020304" pitchFamily="18" charset="0"/>
              </a:rPr>
              <a:t>)</a:t>
            </a:r>
            <a:r>
              <a:rPr lang="en-US" dirty="0"/>
              <a:t> for a single step</a:t>
            </a:r>
          </a:p>
          <a:p>
            <a:pPr lvl="1"/>
            <a:r>
              <a:rPr lang="en-US" dirty="0"/>
              <a:t>Look at two examples of a single step</a:t>
            </a:r>
          </a:p>
          <a:p>
            <a:pPr lvl="1"/>
            <a:r>
              <a:rPr lang="en-US" dirty="0"/>
              <a:t>See how to apply </a:t>
            </a:r>
            <a:r>
              <a:rPr lang="en-US" dirty="0" err="1"/>
              <a:t>Heun’s</a:t>
            </a:r>
            <a:r>
              <a:rPr lang="en-US" dirty="0"/>
              <a:t> method under multiple steps</a:t>
            </a:r>
          </a:p>
          <a:p>
            <a:pPr lvl="2"/>
            <a:r>
              <a:rPr lang="en-US" dirty="0"/>
              <a:t>We will implement this in C++</a:t>
            </a:r>
          </a:p>
          <a:p>
            <a:pPr lvl="1"/>
            <a:r>
              <a:rPr lang="en-US" dirty="0"/>
              <a:t>Look at two examples of multiple steps</a:t>
            </a:r>
          </a:p>
          <a:p>
            <a:pPr lvl="1"/>
            <a:r>
              <a:rPr lang="en-US" dirty="0"/>
              <a:t>Derive the formula based on integration</a:t>
            </a:r>
          </a:p>
        </p:txBody>
      </p:sp>
      <p:sp>
        <p:nvSpPr>
          <p:cNvPr id="4" name="Footer Placeholder 3"/>
          <p:cNvSpPr>
            <a:spLocks noGrp="1"/>
          </p:cNvSpPr>
          <p:nvPr>
            <p:ph type="ftr" sz="quarter" idx="11"/>
          </p:nvPr>
        </p:nvSpPr>
        <p:spPr/>
        <p:txBody>
          <a:bodyPr/>
          <a:lstStyle/>
          <a:p>
            <a:r>
              <a:rPr lang="en-US"/>
              <a:t>Heun's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8" name="Audio 7">
            <a:hlinkClick r:id="" action="ppaction://media"/>
            <a:extLst>
              <a:ext uri="{FF2B5EF4-FFF2-40B4-BE49-F238E27FC236}">
                <a16:creationId xmlns:a16="http://schemas.microsoft.com/office/drawing/2014/main" id="{4B556A2E-83FF-40AC-84CE-B8D8063184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41942"/>
    </mc:Choice>
    <mc:Fallback xmlns="">
      <p:transition spd="slow" advTm="41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40475-2E65-4DDA-8CFE-23D4F89CB4AF}"/>
              </a:ext>
            </a:extLst>
          </p:cNvPr>
          <p:cNvSpPr>
            <a:spLocks noGrp="1"/>
          </p:cNvSpPr>
          <p:nvPr>
            <p:ph type="title"/>
          </p:nvPr>
        </p:nvSpPr>
        <p:spPr/>
        <p:txBody>
          <a:bodyPr/>
          <a:lstStyle/>
          <a:p>
            <a:r>
              <a:rPr lang="en-US" dirty="0"/>
              <a:t>Error analysis</a:t>
            </a:r>
          </a:p>
        </p:txBody>
      </p:sp>
      <p:sp>
        <p:nvSpPr>
          <p:cNvPr id="3" name="Content Placeholder 2">
            <a:extLst>
              <a:ext uri="{FF2B5EF4-FFF2-40B4-BE49-F238E27FC236}">
                <a16:creationId xmlns:a16="http://schemas.microsoft.com/office/drawing/2014/main" id="{77315913-5930-4A3F-9BE8-A5D95A0BD5C2}"/>
              </a:ext>
            </a:extLst>
          </p:cNvPr>
          <p:cNvSpPr>
            <a:spLocks noGrp="1"/>
          </p:cNvSpPr>
          <p:nvPr>
            <p:ph idx="1"/>
          </p:nvPr>
        </p:nvSpPr>
        <p:spPr/>
        <p:txBody>
          <a:bodyPr/>
          <a:lstStyle/>
          <a:p>
            <a:r>
              <a:rPr lang="en-US" dirty="0"/>
              <a:t>As with integration and Euler’s method,</a:t>
            </a:r>
            <a:br>
              <a:rPr lang="en-US" dirty="0"/>
            </a:br>
            <a:r>
              <a:rPr lang="en-US" dirty="0"/>
              <a:t>	the error accumulates and thus the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3</a:t>
            </a:r>
            <a:r>
              <a:rPr lang="en-US" dirty="0">
                <a:latin typeface="Times New Roman" panose="02020603050405020304" pitchFamily="18" charset="0"/>
              </a:rPr>
              <a:t>) </a:t>
            </a:r>
            <a:r>
              <a:rPr lang="en-US" dirty="0"/>
              <a:t>error of one step </a:t>
            </a:r>
            <a:br>
              <a:rPr lang="en-US" dirty="0"/>
            </a:br>
            <a:r>
              <a:rPr lang="en-US" dirty="0"/>
              <a:t>	is reduced to an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2</a:t>
            </a:r>
            <a:r>
              <a:rPr lang="en-US" dirty="0">
                <a:latin typeface="Times New Roman" panose="02020603050405020304" pitchFamily="18" charset="0"/>
              </a:rPr>
              <a:t>)</a:t>
            </a:r>
            <a:r>
              <a:rPr lang="en-US" dirty="0"/>
              <a:t> error over multiple steps</a:t>
            </a:r>
          </a:p>
        </p:txBody>
      </p:sp>
      <p:sp>
        <p:nvSpPr>
          <p:cNvPr id="4" name="Footer Placeholder 3">
            <a:extLst>
              <a:ext uri="{FF2B5EF4-FFF2-40B4-BE49-F238E27FC236}">
                <a16:creationId xmlns:a16="http://schemas.microsoft.com/office/drawing/2014/main" id="{CE30D486-DA7E-4709-8B96-3EE952DE9BF5}"/>
              </a:ext>
            </a:extLst>
          </p:cNvPr>
          <p:cNvSpPr>
            <a:spLocks noGrp="1"/>
          </p:cNvSpPr>
          <p:nvPr>
            <p:ph type="ftr" sz="quarter" idx="11"/>
          </p:nvPr>
        </p:nvSpPr>
        <p:spPr/>
        <p:txBody>
          <a:bodyPr/>
          <a:lstStyle/>
          <a:p>
            <a:r>
              <a:rPr lang="en-US"/>
              <a:t>Heun's method</a:t>
            </a:r>
            <a:endParaRPr lang="en-CA" dirty="0"/>
          </a:p>
        </p:txBody>
      </p:sp>
      <p:sp>
        <p:nvSpPr>
          <p:cNvPr id="5" name="Slide Number Placeholder 4">
            <a:extLst>
              <a:ext uri="{FF2B5EF4-FFF2-40B4-BE49-F238E27FC236}">
                <a16:creationId xmlns:a16="http://schemas.microsoft.com/office/drawing/2014/main" id="{899754B1-5BE6-437D-9D40-F1C81DC86906}"/>
              </a:ext>
            </a:extLst>
          </p:cNvPr>
          <p:cNvSpPr>
            <a:spLocks noGrp="1"/>
          </p:cNvSpPr>
          <p:nvPr>
            <p:ph type="sldNum" sz="quarter" idx="12"/>
          </p:nvPr>
        </p:nvSpPr>
        <p:spPr/>
        <p:txBody>
          <a:bodyPr/>
          <a:lstStyle/>
          <a:p>
            <a:fld id="{42EF6DC8-DA9C-4533-8A40-BB00A2545AF8}" type="slidenum">
              <a:rPr lang="en-CA" smtClean="0"/>
              <a:pPr/>
              <a:t>20</a:t>
            </a:fld>
            <a:endParaRPr lang="en-CA"/>
          </a:p>
        </p:txBody>
      </p:sp>
      <p:pic>
        <p:nvPicPr>
          <p:cNvPr id="17" name="Audio 16">
            <a:hlinkClick r:id="" action="ppaction://media"/>
            <a:extLst>
              <a:ext uri="{FF2B5EF4-FFF2-40B4-BE49-F238E27FC236}">
                <a16:creationId xmlns:a16="http://schemas.microsoft.com/office/drawing/2014/main" id="{26024EA1-FFA5-41E8-BCAB-098F196C6A6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11685349"/>
      </p:ext>
    </p:extLst>
  </p:cSld>
  <p:clrMapOvr>
    <a:masterClrMapping/>
  </p:clrMapOvr>
  <mc:AlternateContent xmlns:mc="http://schemas.openxmlformats.org/markup-compatibility/2006" xmlns:p14="http://schemas.microsoft.com/office/powerpoint/2010/main">
    <mc:Choice Requires="p14">
      <p:transition spd="slow" p14:dur="2000" advTm="24993"/>
    </mc:Choice>
    <mc:Fallback xmlns="">
      <p:transition spd="slow" advTm="24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Integration?</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Recall I mentioned that finding a solution to an initial-value problem is equivalent to performing an integration</a:t>
            </a:r>
          </a:p>
        </p:txBody>
      </p:sp>
      <p:sp>
        <p:nvSpPr>
          <p:cNvPr id="4" name="Footer Placeholder 3"/>
          <p:cNvSpPr>
            <a:spLocks noGrp="1"/>
          </p:cNvSpPr>
          <p:nvPr>
            <p:ph type="ftr" sz="quarter" idx="11"/>
          </p:nvPr>
        </p:nvSpPr>
        <p:spPr/>
        <p:txBody>
          <a:bodyPr/>
          <a:lstStyle/>
          <a:p>
            <a:r>
              <a:rPr lang="en-US"/>
              <a:t>Heun's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21</a:t>
            </a:fld>
            <a:endParaRPr lang="en-CA"/>
          </a:p>
        </p:txBody>
      </p:sp>
      <p:graphicFrame>
        <p:nvGraphicFramePr>
          <p:cNvPr id="10" name="Object 9">
            <a:extLst>
              <a:ext uri="{FF2B5EF4-FFF2-40B4-BE49-F238E27FC236}">
                <a16:creationId xmlns:a16="http://schemas.microsoft.com/office/drawing/2014/main" id="{09A76993-0415-4255-B2EF-E73051900356}"/>
              </a:ext>
            </a:extLst>
          </p:cNvPr>
          <p:cNvGraphicFramePr>
            <a:graphicFrameLocks noChangeAspect="1"/>
          </p:cNvGraphicFramePr>
          <p:nvPr>
            <p:extLst>
              <p:ext uri="{D42A27DB-BD31-4B8C-83A1-F6EECF244321}">
                <p14:modId xmlns:p14="http://schemas.microsoft.com/office/powerpoint/2010/main" val="3092655353"/>
              </p:ext>
            </p:extLst>
          </p:nvPr>
        </p:nvGraphicFramePr>
        <p:xfrm>
          <a:off x="3135546" y="2493962"/>
          <a:ext cx="2060575" cy="935038"/>
        </p:xfrm>
        <a:graphic>
          <a:graphicData uri="http://schemas.openxmlformats.org/presentationml/2006/ole">
            <mc:AlternateContent xmlns:mc="http://schemas.openxmlformats.org/markup-compatibility/2006">
              <mc:Choice xmlns:v="urn:schemas-microsoft-com:vml" Requires="v">
                <p:oleObj name="Equation" r:id="rId5" imgW="1168200" imgH="533160" progId="Equation.DSMT4">
                  <p:embed/>
                </p:oleObj>
              </mc:Choice>
              <mc:Fallback>
                <p:oleObj name="Equation" r:id="rId5" imgW="1168200" imgH="533160" progId="Equation.DSMT4">
                  <p:embed/>
                  <p:pic>
                    <p:nvPicPr>
                      <p:cNvPr id="20" name="Object 19">
                        <a:extLst>
                          <a:ext uri="{FF2B5EF4-FFF2-40B4-BE49-F238E27FC236}">
                            <a16:creationId xmlns:a16="http://schemas.microsoft.com/office/drawing/2014/main" id="{76D5D378-74EE-4391-BDEA-8DEB654EA997}"/>
                          </a:ext>
                        </a:extLst>
                      </p:cNvPr>
                      <p:cNvPicPr/>
                      <p:nvPr/>
                    </p:nvPicPr>
                    <p:blipFill>
                      <a:blip r:embed="rId6"/>
                      <a:stretch>
                        <a:fillRect/>
                      </a:stretch>
                    </p:blipFill>
                    <p:spPr>
                      <a:xfrm>
                        <a:off x="3135546" y="2493962"/>
                        <a:ext cx="2060575" cy="93503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7CA1E95A-9233-4F36-B0B2-CA359C364DA4}"/>
              </a:ext>
            </a:extLst>
          </p:cNvPr>
          <p:cNvGraphicFramePr>
            <a:graphicFrameLocks noChangeAspect="1"/>
          </p:cNvGraphicFramePr>
          <p:nvPr>
            <p:extLst>
              <p:ext uri="{D42A27DB-BD31-4B8C-83A1-F6EECF244321}">
                <p14:modId xmlns:p14="http://schemas.microsoft.com/office/powerpoint/2010/main" val="1355497390"/>
              </p:ext>
            </p:extLst>
          </p:nvPr>
        </p:nvGraphicFramePr>
        <p:xfrm>
          <a:off x="2192847" y="3475038"/>
          <a:ext cx="3898900" cy="868362"/>
        </p:xfrm>
        <a:graphic>
          <a:graphicData uri="http://schemas.openxmlformats.org/presentationml/2006/ole">
            <mc:AlternateContent xmlns:mc="http://schemas.openxmlformats.org/markup-compatibility/2006">
              <mc:Choice xmlns:v="urn:schemas-microsoft-com:vml" Requires="v">
                <p:oleObj name="Equation" r:id="rId7" imgW="2209680" imgH="495000" progId="Equation.DSMT4">
                  <p:embed/>
                </p:oleObj>
              </mc:Choice>
              <mc:Fallback>
                <p:oleObj name="Equation" r:id="rId7" imgW="2209680" imgH="495000" progId="Equation.DSMT4">
                  <p:embed/>
                  <p:pic>
                    <p:nvPicPr>
                      <p:cNvPr id="10" name="Object 9">
                        <a:extLst>
                          <a:ext uri="{FF2B5EF4-FFF2-40B4-BE49-F238E27FC236}">
                            <a16:creationId xmlns:a16="http://schemas.microsoft.com/office/drawing/2014/main" id="{09A76993-0415-4255-B2EF-E73051900356}"/>
                          </a:ext>
                        </a:extLst>
                      </p:cNvPr>
                      <p:cNvPicPr/>
                      <p:nvPr/>
                    </p:nvPicPr>
                    <p:blipFill>
                      <a:blip r:embed="rId8"/>
                      <a:stretch>
                        <a:fillRect/>
                      </a:stretch>
                    </p:blipFill>
                    <p:spPr>
                      <a:xfrm>
                        <a:off x="2192847" y="3475038"/>
                        <a:ext cx="3898900" cy="86836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F8685E9C-E93F-42CF-ADEE-C63CC77B91B0}"/>
              </a:ext>
            </a:extLst>
          </p:cNvPr>
          <p:cNvGraphicFramePr>
            <a:graphicFrameLocks noChangeAspect="1"/>
          </p:cNvGraphicFramePr>
          <p:nvPr>
            <p:extLst>
              <p:ext uri="{D42A27DB-BD31-4B8C-83A1-F6EECF244321}">
                <p14:modId xmlns:p14="http://schemas.microsoft.com/office/powerpoint/2010/main" val="4173393991"/>
              </p:ext>
            </p:extLst>
          </p:nvPr>
        </p:nvGraphicFramePr>
        <p:xfrm>
          <a:off x="3171828" y="4367213"/>
          <a:ext cx="4860925" cy="777875"/>
        </p:xfrm>
        <a:graphic>
          <a:graphicData uri="http://schemas.openxmlformats.org/presentationml/2006/ole">
            <mc:AlternateContent xmlns:mc="http://schemas.openxmlformats.org/markup-compatibility/2006">
              <mc:Choice xmlns:v="urn:schemas-microsoft-com:vml" Requires="v">
                <p:oleObj name="Equation" r:id="rId9" imgW="2755800" imgH="444240" progId="Equation.DSMT4">
                  <p:embed/>
                </p:oleObj>
              </mc:Choice>
              <mc:Fallback>
                <p:oleObj name="Equation" r:id="rId9" imgW="2755800" imgH="444240" progId="Equation.DSMT4">
                  <p:embed/>
                  <p:pic>
                    <p:nvPicPr>
                      <p:cNvPr id="11" name="Object 10">
                        <a:extLst>
                          <a:ext uri="{FF2B5EF4-FFF2-40B4-BE49-F238E27FC236}">
                            <a16:creationId xmlns:a16="http://schemas.microsoft.com/office/drawing/2014/main" id="{7CA1E95A-9233-4F36-B0B2-CA359C364DA4}"/>
                          </a:ext>
                        </a:extLst>
                      </p:cNvPr>
                      <p:cNvPicPr/>
                      <p:nvPr/>
                    </p:nvPicPr>
                    <p:blipFill>
                      <a:blip r:embed="rId10"/>
                      <a:stretch>
                        <a:fillRect/>
                      </a:stretch>
                    </p:blipFill>
                    <p:spPr>
                      <a:xfrm>
                        <a:off x="3171828" y="4367213"/>
                        <a:ext cx="4860925" cy="77787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41ABC54C-AEB3-4798-8A41-FF152B7B6F16}"/>
              </a:ext>
            </a:extLst>
          </p:cNvPr>
          <p:cNvGraphicFramePr>
            <a:graphicFrameLocks noChangeAspect="1"/>
          </p:cNvGraphicFramePr>
          <p:nvPr>
            <p:extLst>
              <p:ext uri="{D42A27DB-BD31-4B8C-83A1-F6EECF244321}">
                <p14:modId xmlns:p14="http://schemas.microsoft.com/office/powerpoint/2010/main" val="2107429998"/>
              </p:ext>
            </p:extLst>
          </p:nvPr>
        </p:nvGraphicFramePr>
        <p:xfrm>
          <a:off x="3205171" y="5160963"/>
          <a:ext cx="4797425" cy="777875"/>
        </p:xfrm>
        <a:graphic>
          <a:graphicData uri="http://schemas.openxmlformats.org/presentationml/2006/ole">
            <mc:AlternateContent xmlns:mc="http://schemas.openxmlformats.org/markup-compatibility/2006">
              <mc:Choice xmlns:v="urn:schemas-microsoft-com:vml" Requires="v">
                <p:oleObj name="Equation" r:id="rId11" imgW="2717640" imgH="444240" progId="Equation.DSMT4">
                  <p:embed/>
                </p:oleObj>
              </mc:Choice>
              <mc:Fallback>
                <p:oleObj name="Equation" r:id="rId11" imgW="2717640" imgH="444240" progId="Equation.DSMT4">
                  <p:embed/>
                  <p:pic>
                    <p:nvPicPr>
                      <p:cNvPr id="12" name="Object 11">
                        <a:extLst>
                          <a:ext uri="{FF2B5EF4-FFF2-40B4-BE49-F238E27FC236}">
                            <a16:creationId xmlns:a16="http://schemas.microsoft.com/office/drawing/2014/main" id="{F8685E9C-E93F-42CF-ADEE-C63CC77B91B0}"/>
                          </a:ext>
                        </a:extLst>
                      </p:cNvPr>
                      <p:cNvPicPr/>
                      <p:nvPr/>
                    </p:nvPicPr>
                    <p:blipFill>
                      <a:blip r:embed="rId12"/>
                      <a:stretch>
                        <a:fillRect/>
                      </a:stretch>
                    </p:blipFill>
                    <p:spPr>
                      <a:xfrm>
                        <a:off x="3205171" y="5160963"/>
                        <a:ext cx="4797425" cy="777875"/>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00CEF195-646B-49DD-87A3-4721834597E8}"/>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57661"/>
    </mc:Choice>
    <mc:Fallback xmlns="">
      <p:transition spd="slow" advTm="57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Understand </a:t>
            </a:r>
            <a:r>
              <a:rPr lang="en-US" dirty="0" err="1"/>
              <a:t>Heun’s</a:t>
            </a:r>
            <a:r>
              <a:rPr lang="en-US" dirty="0"/>
              <a:t> method for approximating a solution to a</a:t>
            </a:r>
            <a:br>
              <a:rPr lang="en-US" dirty="0"/>
            </a:br>
            <a:r>
              <a:rPr lang="en-US" dirty="0"/>
              <a:t>1</a:t>
            </a:r>
            <a:r>
              <a:rPr lang="en-US" baseline="30000" dirty="0"/>
              <a:t>st</a:t>
            </a:r>
            <a:r>
              <a:rPr lang="en-US" dirty="0"/>
              <a:t>-order initial-value problem</a:t>
            </a:r>
          </a:p>
          <a:p>
            <a:pPr lvl="1"/>
            <a:r>
              <a:rPr lang="en-US" dirty="0"/>
              <a:t>Are aware of a visual interpretation with respect to slopes</a:t>
            </a:r>
          </a:p>
          <a:p>
            <a:pPr lvl="1"/>
            <a:r>
              <a:rPr lang="en-US" dirty="0"/>
              <a:t>Understand the error is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3</a:t>
            </a:r>
            <a:r>
              <a:rPr lang="en-US" dirty="0">
                <a:latin typeface="Times New Roman" panose="02020603050405020304" pitchFamily="18" charset="0"/>
              </a:rPr>
              <a:t>)</a:t>
            </a:r>
            <a:r>
              <a:rPr lang="en-US" dirty="0"/>
              <a:t> for a single step</a:t>
            </a:r>
          </a:p>
          <a:p>
            <a:pPr lvl="1"/>
            <a:r>
              <a:rPr lang="en-US" dirty="0"/>
              <a:t>Are aware that we must apply this technique multiple times to estimate the solution on a larger interval</a:t>
            </a:r>
          </a:p>
          <a:p>
            <a:pPr lvl="1"/>
            <a:r>
              <a:rPr lang="en-US" dirty="0"/>
              <a:t>Know that the error drops in this case to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2</a:t>
            </a:r>
            <a:r>
              <a:rPr lang="en-US" dirty="0">
                <a:latin typeface="Times New Roman" panose="02020603050405020304" pitchFamily="18" charset="0"/>
              </a:rPr>
              <a:t>)</a:t>
            </a:r>
            <a:endParaRPr lang="en-US" dirty="0"/>
          </a:p>
          <a:p>
            <a:pPr lvl="1"/>
            <a:r>
              <a:rPr lang="en-US" dirty="0"/>
              <a:t>Have seen a number of examples and an implementation</a:t>
            </a:r>
          </a:p>
          <a:p>
            <a:pPr lvl="1"/>
            <a:r>
              <a:rPr lang="en-US" dirty="0"/>
              <a:t>Understand the derivation and the parallel to the trapezoidal rule</a:t>
            </a:r>
          </a:p>
        </p:txBody>
      </p:sp>
      <p:sp>
        <p:nvSpPr>
          <p:cNvPr id="4" name="Footer Placeholder 3"/>
          <p:cNvSpPr>
            <a:spLocks noGrp="1"/>
          </p:cNvSpPr>
          <p:nvPr>
            <p:ph type="ftr" sz="quarter" idx="11"/>
          </p:nvPr>
        </p:nvSpPr>
        <p:spPr/>
        <p:txBody>
          <a:bodyPr/>
          <a:lstStyle/>
          <a:p>
            <a:r>
              <a:rPr lang="en-US"/>
              <a:t>Heun's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22</a:t>
            </a:fld>
            <a:endParaRPr lang="en-CA"/>
          </a:p>
        </p:txBody>
      </p:sp>
      <p:pic>
        <p:nvPicPr>
          <p:cNvPr id="8" name="Audio 7">
            <a:hlinkClick r:id="" action="ppaction://media"/>
            <a:extLst>
              <a:ext uri="{FF2B5EF4-FFF2-40B4-BE49-F238E27FC236}">
                <a16:creationId xmlns:a16="http://schemas.microsoft.com/office/drawing/2014/main" id="{DEB63F9B-3C04-46C3-82DC-B45C6F29268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36348378"/>
      </p:ext>
    </p:extLst>
  </p:cSld>
  <p:clrMapOvr>
    <a:masterClrMapping/>
  </p:clrMapOvr>
  <mc:AlternateContent xmlns:mc="http://schemas.openxmlformats.org/markup-compatibility/2006" xmlns:p14="http://schemas.microsoft.com/office/powerpoint/2010/main">
    <mc:Choice Requires="p14">
      <p:transition spd="slow" p14:dur="2000" advTm="95622"/>
    </mc:Choice>
    <mc:Fallback xmlns="">
      <p:transition spd="slow" advTm="95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https://en.wikipedia.org/wiki/Heun%27s_method</a:t>
            </a:r>
          </a:p>
        </p:txBody>
      </p:sp>
      <p:sp>
        <p:nvSpPr>
          <p:cNvPr id="4" name="Footer Placeholder 3"/>
          <p:cNvSpPr>
            <a:spLocks noGrp="1"/>
          </p:cNvSpPr>
          <p:nvPr>
            <p:ph type="ftr" sz="quarter" idx="11"/>
          </p:nvPr>
        </p:nvSpPr>
        <p:spPr/>
        <p:txBody>
          <a:bodyPr/>
          <a:lstStyle/>
          <a:p>
            <a:r>
              <a:rPr lang="en-US"/>
              <a:t>Heun's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23</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Heun's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24</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Heun's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25</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Heun's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26</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Trapezoidal rule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A simple Reimann sum approximates an integral with one value:</a:t>
            </a:r>
          </a:p>
          <a:p>
            <a:endParaRPr lang="en-US" dirty="0"/>
          </a:p>
          <a:p>
            <a:endParaRPr lang="en-US" dirty="0"/>
          </a:p>
          <a:p>
            <a:r>
              <a:rPr lang="en-US" dirty="0"/>
              <a:t>The value of the function, however, changes across [</a:t>
            </a:r>
            <a:r>
              <a:rPr lang="en-US" i="1" dirty="0"/>
              <a:t>a</a:t>
            </a:r>
            <a:r>
              <a:rPr lang="en-US" dirty="0"/>
              <a:t>, </a:t>
            </a:r>
            <a:r>
              <a:rPr lang="en-US" i="1" dirty="0"/>
              <a:t>b</a:t>
            </a:r>
            <a:r>
              <a:rPr lang="en-US" dirty="0"/>
              <a:t>],</a:t>
            </a:r>
            <a:br>
              <a:rPr lang="en-US" dirty="0"/>
            </a:br>
            <a:r>
              <a:rPr lang="en-US" dirty="0"/>
              <a:t>	so the trapezoidal rule averages the two end-points:</a:t>
            </a:r>
          </a:p>
          <a:p>
            <a:endParaRPr lang="en-US" dirty="0"/>
          </a:p>
          <a:p>
            <a:endParaRPr lang="en-US" dirty="0"/>
          </a:p>
          <a:p>
            <a:endParaRPr lang="en-US" dirty="0"/>
          </a:p>
          <a:p>
            <a:endParaRPr lang="en-US" dirty="0"/>
          </a:p>
          <a:p>
            <a:pPr marL="457200" lvl="1" indent="0">
              <a:buNone/>
            </a:pPr>
            <a:endParaRPr lang="en-US" sz="2400" dirty="0"/>
          </a:p>
          <a:p>
            <a:pPr marL="457200" lvl="1" indent="0">
              <a:buNone/>
            </a:pPr>
            <a:endParaRPr lang="en-US" sz="2400"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Heun's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12" name="Object 11">
            <a:extLst>
              <a:ext uri="{FF2B5EF4-FFF2-40B4-BE49-F238E27FC236}">
                <a16:creationId xmlns:a16="http://schemas.microsoft.com/office/drawing/2014/main" id="{FF50687C-9B52-492A-9348-44EFF1078115}"/>
              </a:ext>
            </a:extLst>
          </p:cNvPr>
          <p:cNvGraphicFramePr>
            <a:graphicFrameLocks noChangeAspect="1"/>
          </p:cNvGraphicFramePr>
          <p:nvPr>
            <p:extLst>
              <p:ext uri="{D42A27DB-BD31-4B8C-83A1-F6EECF244321}">
                <p14:modId xmlns:p14="http://schemas.microsoft.com/office/powerpoint/2010/main" val="167271223"/>
              </p:ext>
            </p:extLst>
          </p:nvPr>
        </p:nvGraphicFramePr>
        <p:xfrm>
          <a:off x="3219450" y="1959418"/>
          <a:ext cx="2705100" cy="835025"/>
        </p:xfrm>
        <a:graphic>
          <a:graphicData uri="http://schemas.openxmlformats.org/presentationml/2006/ole">
            <mc:AlternateContent xmlns:mc="http://schemas.openxmlformats.org/markup-compatibility/2006">
              <mc:Choice xmlns:v="urn:schemas-microsoft-com:vml" Requires="v">
                <p:oleObj name="Equation" r:id="rId5" imgW="1523880" imgH="469800" progId="Equation.DSMT4">
                  <p:embed/>
                </p:oleObj>
              </mc:Choice>
              <mc:Fallback>
                <p:oleObj name="Equation" r:id="rId5" imgW="1523880" imgH="469800" progId="Equation.DSMT4">
                  <p:embed/>
                  <p:pic>
                    <p:nvPicPr>
                      <p:cNvPr id="12" name="Object 11">
                        <a:extLst>
                          <a:ext uri="{FF2B5EF4-FFF2-40B4-BE49-F238E27FC236}">
                            <a16:creationId xmlns:a16="http://schemas.microsoft.com/office/drawing/2014/main" id="{FF50687C-9B52-492A-9348-44EFF1078115}"/>
                          </a:ext>
                        </a:extLst>
                      </p:cNvPr>
                      <p:cNvPicPr/>
                      <p:nvPr/>
                    </p:nvPicPr>
                    <p:blipFill>
                      <a:blip r:embed="rId6"/>
                      <a:stretch>
                        <a:fillRect/>
                      </a:stretch>
                    </p:blipFill>
                    <p:spPr>
                      <a:xfrm>
                        <a:off x="3219450" y="1959418"/>
                        <a:ext cx="2705100" cy="835025"/>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5FC05342-3078-4BFB-9594-F7840C2E00CB}"/>
              </a:ext>
            </a:extLst>
          </p:cNvPr>
          <p:cNvGraphicFramePr>
            <a:graphicFrameLocks noChangeAspect="1"/>
          </p:cNvGraphicFramePr>
          <p:nvPr>
            <p:extLst>
              <p:ext uri="{D42A27DB-BD31-4B8C-83A1-F6EECF244321}">
                <p14:modId xmlns:p14="http://schemas.microsoft.com/office/powerpoint/2010/main" val="2927943424"/>
              </p:ext>
            </p:extLst>
          </p:nvPr>
        </p:nvGraphicFramePr>
        <p:xfrm>
          <a:off x="3219450" y="3646045"/>
          <a:ext cx="3562350" cy="835025"/>
        </p:xfrm>
        <a:graphic>
          <a:graphicData uri="http://schemas.openxmlformats.org/presentationml/2006/ole">
            <mc:AlternateContent xmlns:mc="http://schemas.openxmlformats.org/markup-compatibility/2006">
              <mc:Choice xmlns:v="urn:schemas-microsoft-com:vml" Requires="v">
                <p:oleObj name="Equation" r:id="rId7" imgW="2006280" imgH="469800" progId="Equation.DSMT4">
                  <p:embed/>
                </p:oleObj>
              </mc:Choice>
              <mc:Fallback>
                <p:oleObj name="Equation" r:id="rId7" imgW="2006280" imgH="469800" progId="Equation.DSMT4">
                  <p:embed/>
                  <p:pic>
                    <p:nvPicPr>
                      <p:cNvPr id="12" name="Object 11">
                        <a:extLst>
                          <a:ext uri="{FF2B5EF4-FFF2-40B4-BE49-F238E27FC236}">
                            <a16:creationId xmlns:a16="http://schemas.microsoft.com/office/drawing/2014/main" id="{FF50687C-9B52-492A-9348-44EFF1078115}"/>
                          </a:ext>
                        </a:extLst>
                      </p:cNvPr>
                      <p:cNvPicPr/>
                      <p:nvPr/>
                    </p:nvPicPr>
                    <p:blipFill>
                      <a:blip r:embed="rId8"/>
                      <a:stretch>
                        <a:fillRect/>
                      </a:stretch>
                    </p:blipFill>
                    <p:spPr>
                      <a:xfrm>
                        <a:off x="3219450" y="3646045"/>
                        <a:ext cx="3562350" cy="83502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E19601CF-C071-400E-8DB2-AE927E8E5F7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1177795"/>
      </p:ext>
    </p:extLst>
  </p:cSld>
  <p:clrMapOvr>
    <a:masterClrMapping/>
  </p:clrMapOvr>
  <mc:AlternateContent xmlns:mc="http://schemas.openxmlformats.org/markup-compatibility/2006" xmlns:p14="http://schemas.microsoft.com/office/powerpoint/2010/main">
    <mc:Choice Requires="p14">
      <p:transition spd="slow" p14:dur="2000" advTm="51253"/>
    </mc:Choice>
    <mc:Fallback xmlns="">
      <p:transition spd="slow" advTm="51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err="1"/>
              <a:t>Heun’s</a:t>
            </a:r>
            <a:r>
              <a:rPr lang="en-US" dirty="0"/>
              <a:t>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686800" cy="4525963"/>
          </a:xfrm>
        </p:spPr>
        <p:txBody>
          <a:bodyPr/>
          <a:lstStyle/>
          <a:p>
            <a:r>
              <a:rPr lang="en-US" dirty="0"/>
              <a:t>Euler’s method uses one slope</a:t>
            </a:r>
          </a:p>
          <a:p>
            <a:pPr lvl="1"/>
            <a:r>
              <a:rPr lang="en-US" dirty="0"/>
              <a:t>However, the slope changes across</a:t>
            </a:r>
            <a:br>
              <a:rPr lang="en-US" dirty="0"/>
            </a:br>
            <a:r>
              <a:rPr lang="en-US" dirty="0"/>
              <a:t>the interval</a:t>
            </a:r>
          </a:p>
          <a:p>
            <a:pPr lvl="1"/>
            <a:r>
              <a:rPr lang="en-US" dirty="0"/>
              <a:t>It would be better to average the slopes                                                    ? </a:t>
            </a:r>
          </a:p>
          <a:p>
            <a:endParaRPr lang="en-US" dirty="0"/>
          </a:p>
          <a:p>
            <a:endParaRPr lang="en-US" dirty="0"/>
          </a:p>
          <a:p>
            <a:endParaRPr lang="en-US" dirty="0"/>
          </a:p>
          <a:p>
            <a:endParaRPr lang="en-US" dirty="0"/>
          </a:p>
          <a:p>
            <a:pPr marL="457200" lvl="1" indent="0">
              <a:buNone/>
            </a:pPr>
            <a:endParaRPr lang="en-US" sz="2400" dirty="0"/>
          </a:p>
          <a:p>
            <a:pPr marL="457200" lvl="1" indent="0">
              <a:buNone/>
            </a:pPr>
            <a:endParaRPr lang="en-US" sz="2400"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Heun's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2" name="Object 11">
            <a:extLst>
              <a:ext uri="{FF2B5EF4-FFF2-40B4-BE49-F238E27FC236}">
                <a16:creationId xmlns:a16="http://schemas.microsoft.com/office/drawing/2014/main" id="{FF50687C-9B52-492A-9348-44EFF1078115}"/>
              </a:ext>
            </a:extLst>
          </p:cNvPr>
          <p:cNvGraphicFramePr>
            <a:graphicFrameLocks noChangeAspect="1"/>
          </p:cNvGraphicFramePr>
          <p:nvPr>
            <p:extLst>
              <p:ext uri="{D42A27DB-BD31-4B8C-83A1-F6EECF244321}">
                <p14:modId xmlns:p14="http://schemas.microsoft.com/office/powerpoint/2010/main" val="484571981"/>
              </p:ext>
            </p:extLst>
          </p:nvPr>
        </p:nvGraphicFramePr>
        <p:xfrm>
          <a:off x="5317878" y="4310062"/>
          <a:ext cx="3448050" cy="947738"/>
        </p:xfrm>
        <a:graphic>
          <a:graphicData uri="http://schemas.openxmlformats.org/presentationml/2006/ole">
            <mc:AlternateContent xmlns:mc="http://schemas.openxmlformats.org/markup-compatibility/2006">
              <mc:Choice xmlns:v="urn:schemas-microsoft-com:vml" Requires="v">
                <p:oleObj name="Equation" r:id="rId5" imgW="1942920" imgH="533160" progId="Equation.DSMT4">
                  <p:embed/>
                </p:oleObj>
              </mc:Choice>
              <mc:Fallback>
                <p:oleObj name="Equation" r:id="rId5" imgW="1942920" imgH="533160" progId="Equation.DSMT4">
                  <p:embed/>
                  <p:pic>
                    <p:nvPicPr>
                      <p:cNvPr id="12" name="Object 11">
                        <a:extLst>
                          <a:ext uri="{FF2B5EF4-FFF2-40B4-BE49-F238E27FC236}">
                            <a16:creationId xmlns:a16="http://schemas.microsoft.com/office/drawing/2014/main" id="{FF50687C-9B52-492A-9348-44EFF1078115}"/>
                          </a:ext>
                        </a:extLst>
                      </p:cNvPr>
                      <p:cNvPicPr/>
                      <p:nvPr/>
                    </p:nvPicPr>
                    <p:blipFill>
                      <a:blip r:embed="rId6"/>
                      <a:stretch>
                        <a:fillRect/>
                      </a:stretch>
                    </p:blipFill>
                    <p:spPr>
                      <a:xfrm>
                        <a:off x="5317878" y="4310062"/>
                        <a:ext cx="3448050" cy="947738"/>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4EEE8796-9739-48D4-BECF-1B71580E3A78}"/>
              </a:ext>
            </a:extLst>
          </p:cNvPr>
          <p:cNvPicPr>
            <a:picLocks noChangeAspect="1"/>
          </p:cNvPicPr>
          <p:nvPr/>
        </p:nvPicPr>
        <p:blipFill>
          <a:blip r:embed="rId7"/>
          <a:stretch>
            <a:fillRect/>
          </a:stretch>
        </p:blipFill>
        <p:spPr>
          <a:xfrm>
            <a:off x="1059516" y="3274642"/>
            <a:ext cx="3790950" cy="3429000"/>
          </a:xfrm>
          <a:prstGeom prst="rect">
            <a:avLst/>
          </a:prstGeom>
        </p:spPr>
      </p:pic>
      <p:sp>
        <p:nvSpPr>
          <p:cNvPr id="16" name="Oval 15">
            <a:extLst>
              <a:ext uri="{FF2B5EF4-FFF2-40B4-BE49-F238E27FC236}">
                <a16:creationId xmlns:a16="http://schemas.microsoft.com/office/drawing/2014/main" id="{D80BE126-08C8-41BC-9833-3AFE7E514C45}"/>
              </a:ext>
            </a:extLst>
          </p:cNvPr>
          <p:cNvSpPr/>
          <p:nvPr/>
        </p:nvSpPr>
        <p:spPr>
          <a:xfrm>
            <a:off x="1670737" y="394329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7" name="Straight Arrow Connector 16">
            <a:extLst>
              <a:ext uri="{FF2B5EF4-FFF2-40B4-BE49-F238E27FC236}">
                <a16:creationId xmlns:a16="http://schemas.microsoft.com/office/drawing/2014/main" id="{6698F377-7994-45A8-AA72-DE40E5C4F12C}"/>
              </a:ext>
            </a:extLst>
          </p:cNvPr>
          <p:cNvCxnSpPr>
            <a:cxnSpLocks/>
          </p:cNvCxnSpPr>
          <p:nvPr/>
        </p:nvCxnSpPr>
        <p:spPr>
          <a:xfrm>
            <a:off x="673020" y="3656767"/>
            <a:ext cx="2170846" cy="68127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7" name="Object 26">
            <a:extLst>
              <a:ext uri="{FF2B5EF4-FFF2-40B4-BE49-F238E27FC236}">
                <a16:creationId xmlns:a16="http://schemas.microsoft.com/office/drawing/2014/main" id="{4284321B-4396-46E0-B786-CD7183695FE4}"/>
              </a:ext>
            </a:extLst>
          </p:cNvPr>
          <p:cNvGraphicFramePr>
            <a:graphicFrameLocks noChangeAspect="1"/>
          </p:cNvGraphicFramePr>
          <p:nvPr>
            <p:extLst>
              <p:ext uri="{D42A27DB-BD31-4B8C-83A1-F6EECF244321}">
                <p14:modId xmlns:p14="http://schemas.microsoft.com/office/powerpoint/2010/main" val="1180305460"/>
              </p:ext>
            </p:extLst>
          </p:nvPr>
        </p:nvGraphicFramePr>
        <p:xfrm>
          <a:off x="1059516" y="3577061"/>
          <a:ext cx="801622" cy="372604"/>
        </p:xfrm>
        <a:graphic>
          <a:graphicData uri="http://schemas.openxmlformats.org/presentationml/2006/ole">
            <mc:AlternateContent xmlns:mc="http://schemas.openxmlformats.org/markup-compatibility/2006">
              <mc:Choice xmlns:v="urn:schemas-microsoft-com:vml" Requires="v">
                <p:oleObj name="Equation" r:id="rId8" imgW="545760" imgH="253800" progId="Equation.DSMT4">
                  <p:embed/>
                </p:oleObj>
              </mc:Choice>
              <mc:Fallback>
                <p:oleObj name="Equation" r:id="rId8" imgW="545760" imgH="253800" progId="Equation.DSMT4">
                  <p:embed/>
                  <p:pic>
                    <p:nvPicPr>
                      <p:cNvPr id="27" name="Object 26">
                        <a:extLst>
                          <a:ext uri="{FF2B5EF4-FFF2-40B4-BE49-F238E27FC236}">
                            <a16:creationId xmlns:a16="http://schemas.microsoft.com/office/drawing/2014/main" id="{4284321B-4396-46E0-B786-CD7183695FE4}"/>
                          </a:ext>
                        </a:extLst>
                      </p:cNvPr>
                      <p:cNvPicPr/>
                      <p:nvPr/>
                    </p:nvPicPr>
                    <p:blipFill>
                      <a:blip r:embed="rId9"/>
                      <a:stretch>
                        <a:fillRect/>
                      </a:stretch>
                    </p:blipFill>
                    <p:spPr>
                      <a:xfrm>
                        <a:off x="1059516" y="3577061"/>
                        <a:ext cx="801622" cy="372604"/>
                      </a:xfrm>
                      <a:prstGeom prst="rect">
                        <a:avLst/>
                      </a:prstGeom>
                    </p:spPr>
                  </p:pic>
                </p:oleObj>
              </mc:Fallback>
            </mc:AlternateContent>
          </a:graphicData>
        </a:graphic>
      </p:graphicFrame>
      <p:sp>
        <p:nvSpPr>
          <p:cNvPr id="30" name="Oval 29">
            <a:extLst>
              <a:ext uri="{FF2B5EF4-FFF2-40B4-BE49-F238E27FC236}">
                <a16:creationId xmlns:a16="http://schemas.microsoft.com/office/drawing/2014/main" id="{406FD753-023A-4C3E-90F7-2D9E14B204F1}"/>
              </a:ext>
            </a:extLst>
          </p:cNvPr>
          <p:cNvSpPr/>
          <p:nvPr/>
        </p:nvSpPr>
        <p:spPr>
          <a:xfrm>
            <a:off x="3888701" y="5013751"/>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35" name="Straight Arrow Connector 34">
            <a:extLst>
              <a:ext uri="{FF2B5EF4-FFF2-40B4-BE49-F238E27FC236}">
                <a16:creationId xmlns:a16="http://schemas.microsoft.com/office/drawing/2014/main" id="{F0C30A03-73C6-4FDB-89A0-83BCBEA4738E}"/>
              </a:ext>
            </a:extLst>
          </p:cNvPr>
          <p:cNvCxnSpPr>
            <a:cxnSpLocks/>
          </p:cNvCxnSpPr>
          <p:nvPr/>
        </p:nvCxnSpPr>
        <p:spPr>
          <a:xfrm>
            <a:off x="3180327" y="4568180"/>
            <a:ext cx="1363917" cy="8713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8" name="Object 17">
            <a:extLst>
              <a:ext uri="{FF2B5EF4-FFF2-40B4-BE49-F238E27FC236}">
                <a16:creationId xmlns:a16="http://schemas.microsoft.com/office/drawing/2014/main" id="{0AAB4192-57E3-493E-B016-2302116CA450}"/>
              </a:ext>
            </a:extLst>
          </p:cNvPr>
          <p:cNvGraphicFramePr>
            <a:graphicFrameLocks noChangeAspect="1"/>
          </p:cNvGraphicFramePr>
          <p:nvPr>
            <p:extLst>
              <p:ext uri="{D42A27DB-BD31-4B8C-83A1-F6EECF244321}">
                <p14:modId xmlns:p14="http://schemas.microsoft.com/office/powerpoint/2010/main" val="488528528"/>
              </p:ext>
            </p:extLst>
          </p:nvPr>
        </p:nvGraphicFramePr>
        <p:xfrm>
          <a:off x="5881440" y="2497217"/>
          <a:ext cx="2884488" cy="790575"/>
        </p:xfrm>
        <a:graphic>
          <a:graphicData uri="http://schemas.openxmlformats.org/presentationml/2006/ole">
            <mc:AlternateContent xmlns:mc="http://schemas.openxmlformats.org/markup-compatibility/2006">
              <mc:Choice xmlns:v="urn:schemas-microsoft-com:vml" Requires="v">
                <p:oleObj name="Equation" r:id="rId10" imgW="1625400" imgH="444240" progId="Equation.DSMT4">
                  <p:embed/>
                </p:oleObj>
              </mc:Choice>
              <mc:Fallback>
                <p:oleObj name="Equation" r:id="rId10" imgW="1625400" imgH="444240" progId="Equation.DSMT4">
                  <p:embed/>
                  <p:pic>
                    <p:nvPicPr>
                      <p:cNvPr id="12" name="Object 11">
                        <a:extLst>
                          <a:ext uri="{FF2B5EF4-FFF2-40B4-BE49-F238E27FC236}">
                            <a16:creationId xmlns:a16="http://schemas.microsoft.com/office/drawing/2014/main" id="{FF50687C-9B52-492A-9348-44EFF1078115}"/>
                          </a:ext>
                        </a:extLst>
                      </p:cNvPr>
                      <p:cNvPicPr/>
                      <p:nvPr/>
                    </p:nvPicPr>
                    <p:blipFill>
                      <a:blip r:embed="rId11"/>
                      <a:stretch>
                        <a:fillRect/>
                      </a:stretch>
                    </p:blipFill>
                    <p:spPr>
                      <a:xfrm>
                        <a:off x="5881440" y="2497217"/>
                        <a:ext cx="2884488" cy="790575"/>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A1B70F22-2F07-4BC5-B278-16A3691F78C8}"/>
              </a:ext>
            </a:extLst>
          </p:cNvPr>
          <p:cNvGraphicFramePr>
            <a:graphicFrameLocks noChangeAspect="1"/>
          </p:cNvGraphicFramePr>
          <p:nvPr>
            <p:extLst>
              <p:ext uri="{D42A27DB-BD31-4B8C-83A1-F6EECF244321}">
                <p14:modId xmlns:p14="http://schemas.microsoft.com/office/powerpoint/2010/main" val="66644613"/>
              </p:ext>
            </p:extLst>
          </p:nvPr>
        </p:nvGraphicFramePr>
        <p:xfrm>
          <a:off x="4572000" y="1622716"/>
          <a:ext cx="2546350" cy="450850"/>
        </p:xfrm>
        <a:graphic>
          <a:graphicData uri="http://schemas.openxmlformats.org/presentationml/2006/ole">
            <mc:AlternateContent xmlns:mc="http://schemas.openxmlformats.org/markup-compatibility/2006">
              <mc:Choice xmlns:v="urn:schemas-microsoft-com:vml" Requires="v">
                <p:oleObj name="Equation" r:id="rId12" imgW="1434960" imgH="253800" progId="Equation.DSMT4">
                  <p:embed/>
                </p:oleObj>
              </mc:Choice>
              <mc:Fallback>
                <p:oleObj name="Equation" r:id="rId12" imgW="1434960" imgH="253800" progId="Equation.DSMT4">
                  <p:embed/>
                  <p:pic>
                    <p:nvPicPr>
                      <p:cNvPr id="18" name="Object 17">
                        <a:extLst>
                          <a:ext uri="{FF2B5EF4-FFF2-40B4-BE49-F238E27FC236}">
                            <a16:creationId xmlns:a16="http://schemas.microsoft.com/office/drawing/2014/main" id="{0AAB4192-57E3-493E-B016-2302116CA450}"/>
                          </a:ext>
                        </a:extLst>
                      </p:cNvPr>
                      <p:cNvPicPr/>
                      <p:nvPr/>
                    </p:nvPicPr>
                    <p:blipFill>
                      <a:blip r:embed="rId13"/>
                      <a:stretch>
                        <a:fillRect/>
                      </a:stretch>
                    </p:blipFill>
                    <p:spPr>
                      <a:xfrm>
                        <a:off x="4572000" y="1622716"/>
                        <a:ext cx="2546350" cy="450850"/>
                      </a:xfrm>
                      <a:prstGeom prst="rect">
                        <a:avLst/>
                      </a:prstGeom>
                    </p:spPr>
                  </p:pic>
                </p:oleObj>
              </mc:Fallback>
            </mc:AlternateContent>
          </a:graphicData>
        </a:graphic>
      </p:graphicFrame>
      <p:pic>
        <p:nvPicPr>
          <p:cNvPr id="14" name="Audio 13">
            <a:hlinkClick r:id="" action="ppaction://media"/>
            <a:extLst>
              <a:ext uri="{FF2B5EF4-FFF2-40B4-BE49-F238E27FC236}">
                <a16:creationId xmlns:a16="http://schemas.microsoft.com/office/drawing/2014/main" id="{FC909ED1-4737-442E-870D-D0C2E48E6E8E}"/>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01705239"/>
      </p:ext>
    </p:extLst>
  </p:cSld>
  <p:clrMapOvr>
    <a:masterClrMapping/>
  </p:clrMapOvr>
  <mc:AlternateContent xmlns:mc="http://schemas.openxmlformats.org/markup-compatibility/2006" xmlns:p14="http://schemas.microsoft.com/office/powerpoint/2010/main">
    <mc:Choice Requires="p14">
      <p:transition spd="slow" p14:dur="2000" advTm="97015"/>
    </mc:Choice>
    <mc:Fallback xmlns="">
      <p:transition spd="slow" advTm="97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4"/>
                </p:tgtEl>
              </p:cMediaNode>
            </p:audio>
          </p:childTnLst>
        </p:cTn>
      </p:par>
    </p:tnLst>
    <p:bldLst>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err="1"/>
              <a:t>Heun’s</a:t>
            </a:r>
            <a:r>
              <a:rPr lang="en-US" dirty="0"/>
              <a:t>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 issue here is we don’t know the value </a:t>
            </a:r>
            <a:r>
              <a:rPr lang="en-US" i="1" dirty="0">
                <a:latin typeface="Times New Roman" panose="02020603050405020304" pitchFamily="18" charset="0"/>
              </a:rPr>
              <a:t>y</a:t>
            </a:r>
            <a:r>
              <a:rPr lang="en-US" dirty="0">
                <a:latin typeface="Times New Roman" panose="02020603050405020304" pitchFamily="18" charset="0"/>
              </a:rPr>
              <a:t>(</a:t>
            </a:r>
            <a:r>
              <a:rPr lang="en-US" i="1" dirty="0">
                <a:latin typeface="Times New Roman" panose="02020603050405020304" pitchFamily="18" charset="0"/>
              </a:rPr>
              <a:t>t</a:t>
            </a:r>
            <a:r>
              <a:rPr lang="en-US" baseline="-25000" dirty="0">
                <a:latin typeface="Times New Roman" panose="02020603050405020304" pitchFamily="18" charset="0"/>
              </a:rPr>
              <a:t>1</a:t>
            </a:r>
            <a:r>
              <a:rPr lang="en-US" dirty="0">
                <a:latin typeface="Times New Roman" panose="02020603050405020304" pitchFamily="18" charset="0"/>
              </a:rPr>
              <a:t>)</a:t>
            </a:r>
          </a:p>
          <a:p>
            <a:endParaRPr lang="en-US" dirty="0"/>
          </a:p>
          <a:p>
            <a:endParaRPr lang="en-US" dirty="0"/>
          </a:p>
          <a:p>
            <a:r>
              <a:rPr lang="en-US" dirty="0"/>
              <a:t>Can we approximate </a:t>
            </a:r>
            <a:r>
              <a:rPr lang="en-US" i="1" dirty="0">
                <a:latin typeface="Times New Roman" panose="02020603050405020304" pitchFamily="18" charset="0"/>
              </a:rPr>
              <a:t>y</a:t>
            </a:r>
            <a:r>
              <a:rPr lang="en-US" dirty="0">
                <a:latin typeface="Times New Roman" panose="02020603050405020304" pitchFamily="18" charset="0"/>
              </a:rPr>
              <a:t>(</a:t>
            </a:r>
            <a:r>
              <a:rPr lang="en-US" i="1" dirty="0">
                <a:latin typeface="Times New Roman" panose="02020603050405020304" pitchFamily="18" charset="0"/>
              </a:rPr>
              <a:t>t</a:t>
            </a:r>
            <a:r>
              <a:rPr lang="en-US" baseline="-25000" dirty="0">
                <a:latin typeface="Times New Roman" panose="02020603050405020304" pitchFamily="18" charset="0"/>
              </a:rPr>
              <a:t>1</a:t>
            </a:r>
            <a:r>
              <a:rPr lang="en-US" dirty="0">
                <a:latin typeface="Times New Roman" panose="02020603050405020304" pitchFamily="18" charset="0"/>
              </a:rPr>
              <a:t>)</a:t>
            </a:r>
            <a:r>
              <a:rPr lang="en-US" dirty="0"/>
              <a:t>?</a:t>
            </a:r>
          </a:p>
          <a:p>
            <a:pPr lvl="1"/>
            <a:r>
              <a:rPr lang="en-US" dirty="0"/>
              <a:t>How about using Euler’s approximation of </a:t>
            </a:r>
            <a:r>
              <a:rPr lang="en-US" i="1" dirty="0">
                <a:latin typeface="Times New Roman" panose="02020603050405020304" pitchFamily="18" charset="0"/>
              </a:rPr>
              <a:t>y</a:t>
            </a:r>
            <a:r>
              <a:rPr lang="en-US" dirty="0">
                <a:latin typeface="Times New Roman" panose="02020603050405020304" pitchFamily="18" charset="0"/>
              </a:rPr>
              <a:t>(</a:t>
            </a:r>
            <a:r>
              <a:rPr lang="en-US" i="1" dirty="0">
                <a:latin typeface="Times New Roman" panose="02020603050405020304" pitchFamily="18" charset="0"/>
              </a:rPr>
              <a:t>t</a:t>
            </a:r>
            <a:r>
              <a:rPr lang="en-US" baseline="-25000" dirty="0">
                <a:latin typeface="Times New Roman" panose="02020603050405020304" pitchFamily="18" charset="0"/>
              </a:rPr>
              <a:t>1</a:t>
            </a:r>
            <a:r>
              <a:rPr lang="en-US" dirty="0">
                <a:latin typeface="Times New Roman" panose="02020603050405020304" pitchFamily="18" charset="0"/>
              </a:rPr>
              <a:t>)</a:t>
            </a:r>
            <a:r>
              <a:rPr lang="en-US" dirty="0"/>
              <a:t>?</a:t>
            </a:r>
          </a:p>
          <a:p>
            <a:pPr lvl="1"/>
            <a:endParaRPr lang="en-US" dirty="0"/>
          </a:p>
          <a:p>
            <a:r>
              <a:rPr lang="en-US" dirty="0"/>
              <a:t>Start with:</a:t>
            </a:r>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Heun's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19" name="Object 18">
            <a:extLst>
              <a:ext uri="{FF2B5EF4-FFF2-40B4-BE49-F238E27FC236}">
                <a16:creationId xmlns:a16="http://schemas.microsoft.com/office/drawing/2014/main" id="{A58AAA87-B297-4231-8F16-C3BA5C3D99ED}"/>
              </a:ext>
            </a:extLst>
          </p:cNvPr>
          <p:cNvGraphicFramePr>
            <a:graphicFrameLocks noChangeAspect="1"/>
          </p:cNvGraphicFramePr>
          <p:nvPr>
            <p:extLst>
              <p:ext uri="{D42A27DB-BD31-4B8C-83A1-F6EECF244321}">
                <p14:modId xmlns:p14="http://schemas.microsoft.com/office/powerpoint/2010/main" val="4177587709"/>
              </p:ext>
            </p:extLst>
          </p:nvPr>
        </p:nvGraphicFramePr>
        <p:xfrm>
          <a:off x="2619375" y="2024062"/>
          <a:ext cx="4146550" cy="790575"/>
        </p:xfrm>
        <a:graphic>
          <a:graphicData uri="http://schemas.openxmlformats.org/presentationml/2006/ole">
            <mc:AlternateContent xmlns:mc="http://schemas.openxmlformats.org/markup-compatibility/2006">
              <mc:Choice xmlns:v="urn:schemas-microsoft-com:vml" Requires="v">
                <p:oleObj name="Equation" r:id="rId5" imgW="2336760" imgH="444240" progId="Equation.DSMT4">
                  <p:embed/>
                </p:oleObj>
              </mc:Choice>
              <mc:Fallback>
                <p:oleObj name="Equation" r:id="rId5" imgW="2336760" imgH="444240" progId="Equation.DSMT4">
                  <p:embed/>
                  <p:pic>
                    <p:nvPicPr>
                      <p:cNvPr id="18" name="Object 17">
                        <a:extLst>
                          <a:ext uri="{FF2B5EF4-FFF2-40B4-BE49-F238E27FC236}">
                            <a16:creationId xmlns:a16="http://schemas.microsoft.com/office/drawing/2014/main" id="{0AAB4192-57E3-493E-B016-2302116CA450}"/>
                          </a:ext>
                        </a:extLst>
                      </p:cNvPr>
                      <p:cNvPicPr/>
                      <p:nvPr/>
                    </p:nvPicPr>
                    <p:blipFill>
                      <a:blip r:embed="rId6"/>
                      <a:stretch>
                        <a:fillRect/>
                      </a:stretch>
                    </p:blipFill>
                    <p:spPr>
                      <a:xfrm>
                        <a:off x="2619375" y="2024062"/>
                        <a:ext cx="4146550" cy="790575"/>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4E599494-E123-4033-98DF-0AA3F4A6AAAE}"/>
              </a:ext>
            </a:extLst>
          </p:cNvPr>
          <p:cNvGraphicFramePr>
            <a:graphicFrameLocks noChangeAspect="1"/>
          </p:cNvGraphicFramePr>
          <p:nvPr>
            <p:extLst>
              <p:ext uri="{D42A27DB-BD31-4B8C-83A1-F6EECF244321}">
                <p14:modId xmlns:p14="http://schemas.microsoft.com/office/powerpoint/2010/main" val="3289427905"/>
              </p:ext>
            </p:extLst>
          </p:nvPr>
        </p:nvGraphicFramePr>
        <p:xfrm>
          <a:off x="2323823" y="4922043"/>
          <a:ext cx="2230438" cy="700088"/>
        </p:xfrm>
        <a:graphic>
          <a:graphicData uri="http://schemas.openxmlformats.org/presentationml/2006/ole">
            <mc:AlternateContent xmlns:mc="http://schemas.openxmlformats.org/markup-compatibility/2006">
              <mc:Choice xmlns:v="urn:schemas-microsoft-com:vml" Requires="v">
                <p:oleObj name="Equation" r:id="rId7" imgW="1257120" imgH="393480" progId="Equation.DSMT4">
                  <p:embed/>
                </p:oleObj>
              </mc:Choice>
              <mc:Fallback>
                <p:oleObj name="Equation" r:id="rId7" imgW="1257120" imgH="393480" progId="Equation.DSMT4">
                  <p:embed/>
                  <p:pic>
                    <p:nvPicPr>
                      <p:cNvPr id="20" name="Object 19">
                        <a:extLst>
                          <a:ext uri="{FF2B5EF4-FFF2-40B4-BE49-F238E27FC236}">
                            <a16:creationId xmlns:a16="http://schemas.microsoft.com/office/drawing/2014/main" id="{D617BF56-AC9E-49B0-A4CC-C93C8061AC09}"/>
                          </a:ext>
                        </a:extLst>
                      </p:cNvPr>
                      <p:cNvPicPr/>
                      <p:nvPr/>
                    </p:nvPicPr>
                    <p:blipFill>
                      <a:blip r:embed="rId8"/>
                      <a:stretch>
                        <a:fillRect/>
                      </a:stretch>
                    </p:blipFill>
                    <p:spPr>
                      <a:xfrm>
                        <a:off x="2323823" y="4922043"/>
                        <a:ext cx="2230438" cy="70008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ABC93B61-EBAB-4309-8BAB-8156EC3250BA}"/>
              </a:ext>
            </a:extLst>
          </p:cNvPr>
          <p:cNvGraphicFramePr>
            <a:graphicFrameLocks noChangeAspect="1"/>
          </p:cNvGraphicFramePr>
          <p:nvPr>
            <p:extLst>
              <p:ext uri="{D42A27DB-BD31-4B8C-83A1-F6EECF244321}">
                <p14:modId xmlns:p14="http://schemas.microsoft.com/office/powerpoint/2010/main" val="248679237"/>
              </p:ext>
            </p:extLst>
          </p:nvPr>
        </p:nvGraphicFramePr>
        <p:xfrm>
          <a:off x="2323822" y="4479363"/>
          <a:ext cx="2592388" cy="450850"/>
        </p:xfrm>
        <a:graphic>
          <a:graphicData uri="http://schemas.openxmlformats.org/presentationml/2006/ole">
            <mc:AlternateContent xmlns:mc="http://schemas.openxmlformats.org/markup-compatibility/2006">
              <mc:Choice xmlns:v="urn:schemas-microsoft-com:vml" Requires="v">
                <p:oleObj name="Equation" r:id="rId9" imgW="1460160" imgH="253800" progId="Equation.DSMT4">
                  <p:embed/>
                </p:oleObj>
              </mc:Choice>
              <mc:Fallback>
                <p:oleObj name="Equation" r:id="rId9" imgW="1460160" imgH="253800" progId="Equation.DSMT4">
                  <p:embed/>
                  <p:pic>
                    <p:nvPicPr>
                      <p:cNvPr id="20" name="Object 19">
                        <a:extLst>
                          <a:ext uri="{FF2B5EF4-FFF2-40B4-BE49-F238E27FC236}">
                            <a16:creationId xmlns:a16="http://schemas.microsoft.com/office/drawing/2014/main" id="{D617BF56-AC9E-49B0-A4CC-C93C8061AC09}"/>
                          </a:ext>
                        </a:extLst>
                      </p:cNvPr>
                      <p:cNvPicPr/>
                      <p:nvPr/>
                    </p:nvPicPr>
                    <p:blipFill>
                      <a:blip r:embed="rId10"/>
                      <a:stretch>
                        <a:fillRect/>
                      </a:stretch>
                    </p:blipFill>
                    <p:spPr>
                      <a:xfrm>
                        <a:off x="2323822" y="4479363"/>
                        <a:ext cx="2592388" cy="4508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4E15EBFD-8CDE-4707-BFE0-4DAB6B8A835A}"/>
              </a:ext>
            </a:extLst>
          </p:cNvPr>
          <p:cNvGraphicFramePr>
            <a:graphicFrameLocks noChangeAspect="1"/>
          </p:cNvGraphicFramePr>
          <p:nvPr>
            <p:extLst>
              <p:ext uri="{D42A27DB-BD31-4B8C-83A1-F6EECF244321}">
                <p14:modId xmlns:p14="http://schemas.microsoft.com/office/powerpoint/2010/main" val="1751168803"/>
              </p:ext>
            </p:extLst>
          </p:nvPr>
        </p:nvGraphicFramePr>
        <p:xfrm>
          <a:off x="2323822" y="4028513"/>
          <a:ext cx="1646238" cy="450850"/>
        </p:xfrm>
        <a:graphic>
          <a:graphicData uri="http://schemas.openxmlformats.org/presentationml/2006/ole">
            <mc:AlternateContent xmlns:mc="http://schemas.openxmlformats.org/markup-compatibility/2006">
              <mc:Choice xmlns:v="urn:schemas-microsoft-com:vml" Requires="v">
                <p:oleObj name="Equation" r:id="rId11" imgW="927000" imgH="253800" progId="Equation.DSMT4">
                  <p:embed/>
                </p:oleObj>
              </mc:Choice>
              <mc:Fallback>
                <p:oleObj name="Equation" r:id="rId11" imgW="927000" imgH="253800" progId="Equation.DSMT4">
                  <p:embed/>
                  <p:pic>
                    <p:nvPicPr>
                      <p:cNvPr id="20" name="Object 19">
                        <a:extLst>
                          <a:ext uri="{FF2B5EF4-FFF2-40B4-BE49-F238E27FC236}">
                            <a16:creationId xmlns:a16="http://schemas.microsoft.com/office/drawing/2014/main" id="{D617BF56-AC9E-49B0-A4CC-C93C8061AC09}"/>
                          </a:ext>
                        </a:extLst>
                      </p:cNvPr>
                      <p:cNvPicPr/>
                      <p:nvPr/>
                    </p:nvPicPr>
                    <p:blipFill>
                      <a:blip r:embed="rId12"/>
                      <a:stretch>
                        <a:fillRect/>
                      </a:stretch>
                    </p:blipFill>
                    <p:spPr>
                      <a:xfrm>
                        <a:off x="2323822" y="4028513"/>
                        <a:ext cx="1646238" cy="450850"/>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C388C2D9-D849-46AC-B193-F6EC03334D64}"/>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27125465"/>
      </p:ext>
    </p:extLst>
  </p:cSld>
  <p:clrMapOvr>
    <a:masterClrMapping/>
  </p:clrMapOvr>
  <mc:AlternateContent xmlns:mc="http://schemas.openxmlformats.org/markup-compatibility/2006" xmlns:p14="http://schemas.microsoft.com/office/powerpoint/2010/main">
    <mc:Choice Requires="p14">
      <p:transition spd="slow" p14:dur="2000" advTm="86869"/>
    </mc:Choice>
    <mc:Fallback xmlns="">
      <p:transition spd="slow" advTm="86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err="1"/>
              <a:t>Heun’s</a:t>
            </a:r>
            <a:r>
              <a:rPr lang="en-US" dirty="0"/>
              <a:t>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686800" cy="4525963"/>
          </a:xfrm>
        </p:spPr>
        <p:txBody>
          <a:bodyPr/>
          <a:lstStyle/>
          <a:p>
            <a:r>
              <a:rPr lang="en-US" dirty="0"/>
              <a:t>Visually, we proceed as follows</a:t>
            </a:r>
          </a:p>
          <a:p>
            <a:endParaRPr lang="en-US" dirty="0"/>
          </a:p>
          <a:p>
            <a:endParaRPr lang="en-US" dirty="0"/>
          </a:p>
          <a:p>
            <a:pPr marL="457200" lvl="1" indent="0">
              <a:buNone/>
            </a:pPr>
            <a:endParaRPr lang="en-US" sz="2400" dirty="0"/>
          </a:p>
          <a:p>
            <a:pPr marL="457200" lvl="1" indent="0">
              <a:buNone/>
            </a:pPr>
            <a:endParaRPr lang="en-US" sz="2400"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Heun's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2" name="Object 11">
            <a:extLst>
              <a:ext uri="{FF2B5EF4-FFF2-40B4-BE49-F238E27FC236}">
                <a16:creationId xmlns:a16="http://schemas.microsoft.com/office/drawing/2014/main" id="{FF50687C-9B52-492A-9348-44EFF1078115}"/>
              </a:ext>
            </a:extLst>
          </p:cNvPr>
          <p:cNvGraphicFramePr>
            <a:graphicFrameLocks noChangeAspect="1"/>
          </p:cNvGraphicFramePr>
          <p:nvPr/>
        </p:nvGraphicFramePr>
        <p:xfrm>
          <a:off x="5317878" y="4310062"/>
          <a:ext cx="3448050" cy="947738"/>
        </p:xfrm>
        <a:graphic>
          <a:graphicData uri="http://schemas.openxmlformats.org/presentationml/2006/ole">
            <mc:AlternateContent xmlns:mc="http://schemas.openxmlformats.org/markup-compatibility/2006">
              <mc:Choice xmlns:v="urn:schemas-microsoft-com:vml" Requires="v">
                <p:oleObj name="Equation" r:id="rId5" imgW="1942920" imgH="533160" progId="Equation.DSMT4">
                  <p:embed/>
                </p:oleObj>
              </mc:Choice>
              <mc:Fallback>
                <p:oleObj name="Equation" r:id="rId5" imgW="1942920" imgH="533160" progId="Equation.DSMT4">
                  <p:embed/>
                  <p:pic>
                    <p:nvPicPr>
                      <p:cNvPr id="12" name="Object 11">
                        <a:extLst>
                          <a:ext uri="{FF2B5EF4-FFF2-40B4-BE49-F238E27FC236}">
                            <a16:creationId xmlns:a16="http://schemas.microsoft.com/office/drawing/2014/main" id="{FF50687C-9B52-492A-9348-44EFF1078115}"/>
                          </a:ext>
                        </a:extLst>
                      </p:cNvPr>
                      <p:cNvPicPr/>
                      <p:nvPr/>
                    </p:nvPicPr>
                    <p:blipFill>
                      <a:blip r:embed="rId6"/>
                      <a:stretch>
                        <a:fillRect/>
                      </a:stretch>
                    </p:blipFill>
                    <p:spPr>
                      <a:xfrm>
                        <a:off x="5317878" y="4310062"/>
                        <a:ext cx="3448050" cy="947738"/>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4EEE8796-9739-48D4-BECF-1B71580E3A78}"/>
              </a:ext>
            </a:extLst>
          </p:cNvPr>
          <p:cNvPicPr>
            <a:picLocks noChangeAspect="1"/>
          </p:cNvPicPr>
          <p:nvPr/>
        </p:nvPicPr>
        <p:blipFill>
          <a:blip r:embed="rId7"/>
          <a:stretch>
            <a:fillRect/>
          </a:stretch>
        </p:blipFill>
        <p:spPr>
          <a:xfrm>
            <a:off x="1059516" y="3274642"/>
            <a:ext cx="3790950" cy="3429000"/>
          </a:xfrm>
          <a:prstGeom prst="rect">
            <a:avLst/>
          </a:prstGeom>
        </p:spPr>
      </p:pic>
      <p:sp>
        <p:nvSpPr>
          <p:cNvPr id="16" name="Oval 15">
            <a:extLst>
              <a:ext uri="{FF2B5EF4-FFF2-40B4-BE49-F238E27FC236}">
                <a16:creationId xmlns:a16="http://schemas.microsoft.com/office/drawing/2014/main" id="{D80BE126-08C8-41BC-9833-3AFE7E514C45}"/>
              </a:ext>
            </a:extLst>
          </p:cNvPr>
          <p:cNvSpPr/>
          <p:nvPr/>
        </p:nvSpPr>
        <p:spPr>
          <a:xfrm>
            <a:off x="1670737" y="394329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7" name="Straight Arrow Connector 16">
            <a:extLst>
              <a:ext uri="{FF2B5EF4-FFF2-40B4-BE49-F238E27FC236}">
                <a16:creationId xmlns:a16="http://schemas.microsoft.com/office/drawing/2014/main" id="{6698F377-7994-45A8-AA72-DE40E5C4F12C}"/>
              </a:ext>
            </a:extLst>
          </p:cNvPr>
          <p:cNvCxnSpPr>
            <a:cxnSpLocks/>
          </p:cNvCxnSpPr>
          <p:nvPr/>
        </p:nvCxnSpPr>
        <p:spPr>
          <a:xfrm>
            <a:off x="1691439" y="3974449"/>
            <a:ext cx="2170846" cy="68127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7" name="Object 26">
            <a:extLst>
              <a:ext uri="{FF2B5EF4-FFF2-40B4-BE49-F238E27FC236}">
                <a16:creationId xmlns:a16="http://schemas.microsoft.com/office/drawing/2014/main" id="{4284321B-4396-46E0-B786-CD7183695FE4}"/>
              </a:ext>
            </a:extLst>
          </p:cNvPr>
          <p:cNvGraphicFramePr>
            <a:graphicFrameLocks noChangeAspect="1"/>
          </p:cNvGraphicFramePr>
          <p:nvPr/>
        </p:nvGraphicFramePr>
        <p:xfrm>
          <a:off x="1059516" y="3577061"/>
          <a:ext cx="801622" cy="372604"/>
        </p:xfrm>
        <a:graphic>
          <a:graphicData uri="http://schemas.openxmlformats.org/presentationml/2006/ole">
            <mc:AlternateContent xmlns:mc="http://schemas.openxmlformats.org/markup-compatibility/2006">
              <mc:Choice xmlns:v="urn:schemas-microsoft-com:vml" Requires="v">
                <p:oleObj name="Equation" r:id="rId8" imgW="545760" imgH="253800" progId="Equation.DSMT4">
                  <p:embed/>
                </p:oleObj>
              </mc:Choice>
              <mc:Fallback>
                <p:oleObj name="Equation" r:id="rId8" imgW="545760" imgH="253800" progId="Equation.DSMT4">
                  <p:embed/>
                  <p:pic>
                    <p:nvPicPr>
                      <p:cNvPr id="27" name="Object 26">
                        <a:extLst>
                          <a:ext uri="{FF2B5EF4-FFF2-40B4-BE49-F238E27FC236}">
                            <a16:creationId xmlns:a16="http://schemas.microsoft.com/office/drawing/2014/main" id="{4284321B-4396-46E0-B786-CD7183695FE4}"/>
                          </a:ext>
                        </a:extLst>
                      </p:cNvPr>
                      <p:cNvPicPr/>
                      <p:nvPr/>
                    </p:nvPicPr>
                    <p:blipFill>
                      <a:blip r:embed="rId9"/>
                      <a:stretch>
                        <a:fillRect/>
                      </a:stretch>
                    </p:blipFill>
                    <p:spPr>
                      <a:xfrm>
                        <a:off x="1059516" y="3577061"/>
                        <a:ext cx="801622" cy="372604"/>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F5022760-5662-41CC-B0E9-335DE88D8450}"/>
              </a:ext>
            </a:extLst>
          </p:cNvPr>
          <p:cNvGraphicFramePr>
            <a:graphicFrameLocks noChangeAspect="1"/>
          </p:cNvGraphicFramePr>
          <p:nvPr>
            <p:extLst>
              <p:ext uri="{D42A27DB-BD31-4B8C-83A1-F6EECF244321}">
                <p14:modId xmlns:p14="http://schemas.microsoft.com/office/powerpoint/2010/main" val="3784786643"/>
              </p:ext>
            </p:extLst>
          </p:nvPr>
        </p:nvGraphicFramePr>
        <p:xfrm>
          <a:off x="2131529" y="3763134"/>
          <a:ext cx="860425" cy="373062"/>
        </p:xfrm>
        <a:graphic>
          <a:graphicData uri="http://schemas.openxmlformats.org/presentationml/2006/ole">
            <mc:AlternateContent xmlns:mc="http://schemas.openxmlformats.org/markup-compatibility/2006">
              <mc:Choice xmlns:v="urn:schemas-microsoft-com:vml" Requires="v">
                <p:oleObj name="Equation" r:id="rId10" imgW="583920" imgH="253800" progId="Equation.DSMT4">
                  <p:embed/>
                </p:oleObj>
              </mc:Choice>
              <mc:Fallback>
                <p:oleObj name="Equation" r:id="rId10" imgW="583920" imgH="253800" progId="Equation.DSMT4">
                  <p:embed/>
                  <p:pic>
                    <p:nvPicPr>
                      <p:cNvPr id="28" name="Object 27">
                        <a:extLst>
                          <a:ext uri="{FF2B5EF4-FFF2-40B4-BE49-F238E27FC236}">
                            <a16:creationId xmlns:a16="http://schemas.microsoft.com/office/drawing/2014/main" id="{F5022760-5662-41CC-B0E9-335DE88D8450}"/>
                          </a:ext>
                        </a:extLst>
                      </p:cNvPr>
                      <p:cNvPicPr/>
                      <p:nvPr/>
                    </p:nvPicPr>
                    <p:blipFill>
                      <a:blip r:embed="rId11"/>
                      <a:stretch>
                        <a:fillRect/>
                      </a:stretch>
                    </p:blipFill>
                    <p:spPr>
                      <a:xfrm>
                        <a:off x="2131529" y="3763134"/>
                        <a:ext cx="860425" cy="373062"/>
                      </a:xfrm>
                      <a:prstGeom prst="rect">
                        <a:avLst/>
                      </a:prstGeom>
                    </p:spPr>
                  </p:pic>
                </p:oleObj>
              </mc:Fallback>
            </mc:AlternateContent>
          </a:graphicData>
        </a:graphic>
      </p:graphicFrame>
      <p:sp>
        <p:nvSpPr>
          <p:cNvPr id="30" name="Oval 29">
            <a:extLst>
              <a:ext uri="{FF2B5EF4-FFF2-40B4-BE49-F238E27FC236}">
                <a16:creationId xmlns:a16="http://schemas.microsoft.com/office/drawing/2014/main" id="{406FD753-023A-4C3E-90F7-2D9E14B204F1}"/>
              </a:ext>
            </a:extLst>
          </p:cNvPr>
          <p:cNvSpPr/>
          <p:nvPr/>
        </p:nvSpPr>
        <p:spPr>
          <a:xfrm>
            <a:off x="3888701" y="5013751"/>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35" name="Straight Arrow Connector 34">
            <a:extLst>
              <a:ext uri="{FF2B5EF4-FFF2-40B4-BE49-F238E27FC236}">
                <a16:creationId xmlns:a16="http://schemas.microsoft.com/office/drawing/2014/main" id="{F0C30A03-73C6-4FDB-89A0-83BCBEA4738E}"/>
              </a:ext>
            </a:extLst>
          </p:cNvPr>
          <p:cNvCxnSpPr>
            <a:cxnSpLocks/>
          </p:cNvCxnSpPr>
          <p:nvPr/>
        </p:nvCxnSpPr>
        <p:spPr>
          <a:xfrm>
            <a:off x="3250592" y="4234551"/>
            <a:ext cx="1363917" cy="8713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E9CB106C-D62C-4512-9DF0-7CEE5F2C04E6}"/>
              </a:ext>
            </a:extLst>
          </p:cNvPr>
          <p:cNvSpPr/>
          <p:nvPr/>
        </p:nvSpPr>
        <p:spPr>
          <a:xfrm>
            <a:off x="3886831" y="462420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aphicFrame>
        <p:nvGraphicFramePr>
          <p:cNvPr id="21" name="Object 20">
            <a:extLst>
              <a:ext uri="{FF2B5EF4-FFF2-40B4-BE49-F238E27FC236}">
                <a16:creationId xmlns:a16="http://schemas.microsoft.com/office/drawing/2014/main" id="{5CFEF9C5-2611-494C-9EC6-0E62FCC2E554}"/>
              </a:ext>
            </a:extLst>
          </p:cNvPr>
          <p:cNvGraphicFramePr>
            <a:graphicFrameLocks noChangeAspect="1"/>
          </p:cNvGraphicFramePr>
          <p:nvPr>
            <p:extLst>
              <p:ext uri="{D42A27DB-BD31-4B8C-83A1-F6EECF244321}">
                <p14:modId xmlns:p14="http://schemas.microsoft.com/office/powerpoint/2010/main" val="110771336"/>
              </p:ext>
            </p:extLst>
          </p:nvPr>
        </p:nvGraphicFramePr>
        <p:xfrm>
          <a:off x="3130121" y="4102086"/>
          <a:ext cx="1665287" cy="373063"/>
        </p:xfrm>
        <a:graphic>
          <a:graphicData uri="http://schemas.openxmlformats.org/presentationml/2006/ole">
            <mc:AlternateContent xmlns:mc="http://schemas.openxmlformats.org/markup-compatibility/2006">
              <mc:Choice xmlns:v="urn:schemas-microsoft-com:vml" Requires="v">
                <p:oleObj name="Equation" r:id="rId12" imgW="1130040" imgH="253800" progId="Equation.DSMT4">
                  <p:embed/>
                </p:oleObj>
              </mc:Choice>
              <mc:Fallback>
                <p:oleObj name="Equation" r:id="rId12" imgW="1130040" imgH="253800" progId="Equation.DSMT4">
                  <p:embed/>
                  <p:pic>
                    <p:nvPicPr>
                      <p:cNvPr id="28" name="Object 27">
                        <a:extLst>
                          <a:ext uri="{FF2B5EF4-FFF2-40B4-BE49-F238E27FC236}">
                            <a16:creationId xmlns:a16="http://schemas.microsoft.com/office/drawing/2014/main" id="{F5022760-5662-41CC-B0E9-335DE88D8450}"/>
                          </a:ext>
                        </a:extLst>
                      </p:cNvPr>
                      <p:cNvPicPr/>
                      <p:nvPr/>
                    </p:nvPicPr>
                    <p:blipFill>
                      <a:blip r:embed="rId13"/>
                      <a:stretch>
                        <a:fillRect/>
                      </a:stretch>
                    </p:blipFill>
                    <p:spPr>
                      <a:xfrm>
                        <a:off x="3130121" y="4102086"/>
                        <a:ext cx="1665287" cy="373063"/>
                      </a:xfrm>
                      <a:prstGeom prst="rect">
                        <a:avLst/>
                      </a:prstGeom>
                    </p:spPr>
                  </p:pic>
                </p:oleObj>
              </mc:Fallback>
            </mc:AlternateContent>
          </a:graphicData>
        </a:graphic>
      </p:graphicFrame>
      <p:cxnSp>
        <p:nvCxnSpPr>
          <p:cNvPr id="22" name="Straight Arrow Connector 21">
            <a:extLst>
              <a:ext uri="{FF2B5EF4-FFF2-40B4-BE49-F238E27FC236}">
                <a16:creationId xmlns:a16="http://schemas.microsoft.com/office/drawing/2014/main" id="{3B1B420E-26C7-459A-8D4C-325B55D4BDE5}"/>
              </a:ext>
            </a:extLst>
          </p:cNvPr>
          <p:cNvCxnSpPr>
            <a:cxnSpLocks/>
          </p:cNvCxnSpPr>
          <p:nvPr/>
        </p:nvCxnSpPr>
        <p:spPr>
          <a:xfrm>
            <a:off x="1695266" y="3972199"/>
            <a:ext cx="2199774" cy="8995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0615957B-B121-4914-AECF-B0FDE8F9BD87}"/>
              </a:ext>
            </a:extLst>
          </p:cNvPr>
          <p:cNvSpPr/>
          <p:nvPr/>
        </p:nvSpPr>
        <p:spPr>
          <a:xfrm>
            <a:off x="3888229" y="485210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7" name="Audio 6">
            <a:hlinkClick r:id="" action="ppaction://media"/>
            <a:extLst>
              <a:ext uri="{FF2B5EF4-FFF2-40B4-BE49-F238E27FC236}">
                <a16:creationId xmlns:a16="http://schemas.microsoft.com/office/drawing/2014/main" id="{BF8410C9-C6C3-41CB-B7C1-E2646A29B74E}"/>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69618168"/>
      </p:ext>
    </p:extLst>
  </p:cSld>
  <p:clrMapOvr>
    <a:masterClrMapping/>
  </p:clrMapOvr>
  <mc:AlternateContent xmlns:mc="http://schemas.openxmlformats.org/markup-compatibility/2006" xmlns:p14="http://schemas.microsoft.com/office/powerpoint/2010/main">
    <mc:Choice Requires="p14">
      <p:transition spd="slow" p14:dur="2000" advTm="53295"/>
    </mc:Choice>
    <mc:Fallback xmlns="">
      <p:transition spd="slow" advTm="53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7"/>
                </p:tgtEl>
              </p:cMediaNode>
            </p:audio>
          </p:childTnLst>
        </p:cTn>
      </p:par>
    </p:tnLst>
    <p:bldLst>
      <p:bldP spid="16" grpId="0" animBg="1"/>
      <p:bldP spid="20"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E7FB-FA7B-48A4-BA0E-CE4E0D2D90AE}"/>
              </a:ext>
            </a:extLst>
          </p:cNvPr>
          <p:cNvSpPr>
            <a:spLocks noGrp="1"/>
          </p:cNvSpPr>
          <p:nvPr>
            <p:ph type="title"/>
          </p:nvPr>
        </p:nvSpPr>
        <p:spPr/>
        <p:txBody>
          <a:bodyPr/>
          <a:lstStyle/>
          <a:p>
            <a:r>
              <a:rPr lang="en-US" dirty="0"/>
              <a:t>One step of </a:t>
            </a:r>
            <a:r>
              <a:rPr lang="en-US" dirty="0" err="1"/>
              <a:t>Heun’s</a:t>
            </a:r>
            <a:r>
              <a:rPr lang="en-US" dirty="0"/>
              <a:t> method</a:t>
            </a:r>
          </a:p>
        </p:txBody>
      </p:sp>
      <p:sp>
        <p:nvSpPr>
          <p:cNvPr id="3" name="Content Placeholder 2">
            <a:extLst>
              <a:ext uri="{FF2B5EF4-FFF2-40B4-BE49-F238E27FC236}">
                <a16:creationId xmlns:a16="http://schemas.microsoft.com/office/drawing/2014/main" id="{DD70056E-0461-41BE-923B-871F59D35E63}"/>
              </a:ext>
            </a:extLst>
          </p:cNvPr>
          <p:cNvSpPr>
            <a:spLocks noGrp="1"/>
          </p:cNvSpPr>
          <p:nvPr>
            <p:ph idx="1"/>
          </p:nvPr>
        </p:nvSpPr>
        <p:spPr>
          <a:xfrm>
            <a:off x="457200" y="1600200"/>
            <a:ext cx="8418352" cy="4525963"/>
          </a:xfrm>
        </p:spPr>
        <p:txBody>
          <a:bodyPr/>
          <a:lstStyle/>
          <a:p>
            <a:r>
              <a:rPr lang="en-US" dirty="0"/>
              <a:t>What is the error?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2</a:t>
            </a:r>
            <a:r>
              <a:rPr lang="en-US" dirty="0">
                <a:latin typeface="Times New Roman" panose="02020603050405020304" pitchFamily="18" charset="0"/>
              </a:rPr>
              <a:t>)</a:t>
            </a:r>
            <a:r>
              <a:rPr lang="en-US" dirty="0"/>
              <a:t> or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3</a:t>
            </a:r>
            <a:r>
              <a:rPr lang="en-US" dirty="0">
                <a:latin typeface="Times New Roman" panose="02020603050405020304" pitchFamily="18" charset="0"/>
              </a:rPr>
              <a:t>)</a:t>
            </a:r>
            <a:r>
              <a:rPr lang="en-US" dirty="0"/>
              <a:t> or better?</a:t>
            </a:r>
            <a:endParaRPr lang="en-US" dirty="0">
              <a:latin typeface="Times New Roman" panose="02020603050405020304" pitchFamily="18" charset="0"/>
            </a:endParaRPr>
          </a:p>
          <a:p>
            <a:pPr lvl="1"/>
            <a:r>
              <a:rPr lang="en-US" dirty="0"/>
              <a:t>We will look at two initial-value problems and</a:t>
            </a:r>
            <a:br>
              <a:rPr lang="en-US" dirty="0"/>
            </a:br>
            <a:r>
              <a:rPr lang="en-US" dirty="0"/>
              <a:t>approximate </a:t>
            </a:r>
            <a:r>
              <a:rPr lang="en-US" i="1" dirty="0">
                <a:latin typeface="Times New Roman" panose="02020603050405020304" pitchFamily="18" charset="0"/>
              </a:rPr>
              <a:t>y</a:t>
            </a:r>
            <a:r>
              <a:rPr lang="en-US" dirty="0">
                <a:latin typeface="Times New Roman" panose="02020603050405020304" pitchFamily="18" charset="0"/>
              </a:rPr>
              <a:t>(</a:t>
            </a:r>
            <a:r>
              <a:rPr lang="en-US" i="1" dirty="0">
                <a:latin typeface="Times New Roman" panose="02020603050405020304" pitchFamily="18" charset="0"/>
              </a:rPr>
              <a:t>t</a:t>
            </a:r>
            <a:r>
              <a:rPr lang="en-US" baseline="-25000" dirty="0">
                <a:latin typeface="Times New Roman" panose="02020603050405020304" pitchFamily="18" charset="0"/>
              </a:rPr>
              <a:t>0</a:t>
            </a:r>
            <a:r>
              <a:rPr lang="en-US" dirty="0">
                <a:latin typeface="Times New Roman" panose="02020603050405020304" pitchFamily="18" charset="0"/>
              </a:rPr>
              <a:t> + </a:t>
            </a:r>
            <a:r>
              <a:rPr lang="en-US" i="1" dirty="0">
                <a:latin typeface="Times New Roman" panose="02020603050405020304" pitchFamily="18" charset="0"/>
              </a:rPr>
              <a:t>h</a:t>
            </a:r>
            <a:r>
              <a:rPr lang="en-US" dirty="0">
                <a:latin typeface="Times New Roman" panose="02020603050405020304" pitchFamily="18" charset="0"/>
              </a:rPr>
              <a:t>)</a:t>
            </a:r>
            <a:r>
              <a:rPr lang="en-US" dirty="0"/>
              <a:t> for successively smaller values of </a:t>
            </a:r>
            <a:r>
              <a:rPr lang="en-US" i="1" dirty="0">
                <a:latin typeface="Times New Roman" panose="02020603050405020304" pitchFamily="18" charset="0"/>
              </a:rPr>
              <a:t>h</a:t>
            </a:r>
            <a:endParaRPr lang="en-US" dirty="0">
              <a:latin typeface="Times New Roman" panose="02020603050405020304" pitchFamily="18" charset="0"/>
            </a:endParaRPr>
          </a:p>
          <a:p>
            <a:pPr lvl="1"/>
            <a:r>
              <a:rPr lang="en-US" dirty="0">
                <a:latin typeface="Times New Roman" panose="02020603050405020304" pitchFamily="18" charset="0"/>
              </a:rPr>
              <a:t>For example, approximate </a:t>
            </a:r>
            <a:r>
              <a:rPr lang="en-US" i="1" dirty="0">
                <a:latin typeface="Times New Roman" panose="02020603050405020304" pitchFamily="18" charset="0"/>
              </a:rPr>
              <a:t>y</a:t>
            </a:r>
            <a:r>
              <a:rPr lang="en-US" dirty="0">
                <a:latin typeface="Times New Roman" panose="02020603050405020304" pitchFamily="18" charset="0"/>
              </a:rPr>
              <a:t>(0.4) with:</a:t>
            </a: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marL="457200" lvl="1" indent="0">
              <a:buNone/>
            </a:pPr>
            <a:r>
              <a:rPr lang="en-US" i="1" dirty="0">
                <a:latin typeface="Times New Roman" panose="02020603050405020304" pitchFamily="18" charset="0"/>
              </a:rPr>
              <a:t>	s</a:t>
            </a:r>
            <a:r>
              <a:rPr lang="en-US" baseline="-25000" dirty="0">
                <a:latin typeface="Times New Roman" panose="02020603050405020304" pitchFamily="18" charset="0"/>
              </a:rPr>
              <a:t>0</a:t>
            </a:r>
            <a:r>
              <a:rPr lang="en-US" i="1" dirty="0">
                <a:latin typeface="Times New Roman" panose="02020603050405020304" pitchFamily="18" charset="0"/>
              </a:rPr>
              <a:t> ← f </a:t>
            </a:r>
            <a:r>
              <a:rPr lang="en-US" dirty="0">
                <a:latin typeface="Times New Roman" panose="02020603050405020304" pitchFamily="18" charset="0"/>
              </a:rPr>
              <a:t>(0, 1) =</a:t>
            </a:r>
            <a:r>
              <a:rPr lang="en-US" i="1" dirty="0">
                <a:latin typeface="Times New Roman" panose="02020603050405020304" pitchFamily="18" charset="0"/>
              </a:rPr>
              <a:t> </a:t>
            </a:r>
            <a:r>
              <a:rPr lang="en-US" dirty="0">
                <a:latin typeface="Times New Roman" panose="02020603050405020304" pitchFamily="18" charset="0"/>
              </a:rPr>
              <a:t>–1</a:t>
            </a:r>
          </a:p>
          <a:p>
            <a:pPr marL="457200" lvl="1" indent="0">
              <a:buNone/>
            </a:pPr>
            <a:r>
              <a:rPr lang="en-US" i="1" dirty="0">
                <a:latin typeface="Times New Roman" panose="02020603050405020304" pitchFamily="18" charset="0"/>
              </a:rPr>
              <a:t>	s</a:t>
            </a:r>
            <a:r>
              <a:rPr lang="en-US" baseline="-25000" dirty="0">
                <a:latin typeface="Times New Roman" panose="02020603050405020304" pitchFamily="18" charset="0"/>
              </a:rPr>
              <a:t>1</a:t>
            </a:r>
            <a:r>
              <a:rPr lang="en-US" i="1" dirty="0">
                <a:latin typeface="Times New Roman" panose="02020603050405020304" pitchFamily="18" charset="0"/>
              </a:rPr>
              <a:t> ← f </a:t>
            </a:r>
            <a:r>
              <a:rPr lang="en-US" dirty="0">
                <a:latin typeface="Times New Roman" panose="02020603050405020304" pitchFamily="18" charset="0"/>
              </a:rPr>
              <a:t>(0.4, 1 + 0.4</a:t>
            </a:r>
            <a:r>
              <a:rPr lang="en-US" i="1" dirty="0">
                <a:latin typeface="Times New Roman" panose="02020603050405020304" pitchFamily="18" charset="0"/>
              </a:rPr>
              <a:t>s</a:t>
            </a:r>
            <a:r>
              <a:rPr lang="en-US" baseline="-25000" dirty="0">
                <a:latin typeface="Times New Roman" panose="02020603050405020304" pitchFamily="18" charset="0"/>
              </a:rPr>
              <a:t>0</a:t>
            </a:r>
            <a:r>
              <a:rPr lang="en-US" dirty="0">
                <a:latin typeface="Times New Roman" panose="02020603050405020304" pitchFamily="18" charset="0"/>
              </a:rPr>
              <a:t>) =</a:t>
            </a:r>
            <a:r>
              <a:rPr lang="en-US" i="1" dirty="0">
                <a:latin typeface="Times New Roman" panose="02020603050405020304" pitchFamily="18" charset="0"/>
              </a:rPr>
              <a:t> </a:t>
            </a:r>
            <a:r>
              <a:rPr lang="en-US" dirty="0">
                <a:latin typeface="Times New Roman" panose="02020603050405020304" pitchFamily="18" charset="0"/>
              </a:rPr>
              <a:t>–0.6</a:t>
            </a:r>
          </a:p>
          <a:p>
            <a:pPr lvl="1"/>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05534FD3-30D3-42A7-A6E7-63ED193B2E0F}"/>
              </a:ext>
            </a:extLst>
          </p:cNvPr>
          <p:cNvSpPr>
            <a:spLocks noGrp="1"/>
          </p:cNvSpPr>
          <p:nvPr>
            <p:ph type="ftr" sz="quarter" idx="11"/>
          </p:nvPr>
        </p:nvSpPr>
        <p:spPr/>
        <p:txBody>
          <a:bodyPr/>
          <a:lstStyle/>
          <a:p>
            <a:r>
              <a:rPr lang="en-US"/>
              <a:t>Heun's method</a:t>
            </a:r>
            <a:endParaRPr lang="en-CA" dirty="0"/>
          </a:p>
        </p:txBody>
      </p:sp>
      <p:sp>
        <p:nvSpPr>
          <p:cNvPr id="5" name="Slide Number Placeholder 4">
            <a:extLst>
              <a:ext uri="{FF2B5EF4-FFF2-40B4-BE49-F238E27FC236}">
                <a16:creationId xmlns:a16="http://schemas.microsoft.com/office/drawing/2014/main" id="{9041FED3-7317-46DD-BF31-DB0E38ED6506}"/>
              </a:ext>
            </a:extLst>
          </p:cNvPr>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18" name="Object 17">
            <a:extLst>
              <a:ext uri="{FF2B5EF4-FFF2-40B4-BE49-F238E27FC236}">
                <a16:creationId xmlns:a16="http://schemas.microsoft.com/office/drawing/2014/main" id="{CA99D8A3-7365-494A-B82C-34EE4F536084}"/>
              </a:ext>
            </a:extLst>
          </p:cNvPr>
          <p:cNvGraphicFramePr>
            <a:graphicFrameLocks noChangeAspect="1"/>
          </p:cNvGraphicFramePr>
          <p:nvPr>
            <p:extLst>
              <p:ext uri="{D42A27DB-BD31-4B8C-83A1-F6EECF244321}">
                <p14:modId xmlns:p14="http://schemas.microsoft.com/office/powerpoint/2010/main" val="2429332670"/>
              </p:ext>
            </p:extLst>
          </p:nvPr>
        </p:nvGraphicFramePr>
        <p:xfrm>
          <a:off x="3860481" y="3146742"/>
          <a:ext cx="1611789" cy="935990"/>
        </p:xfrm>
        <a:graphic>
          <a:graphicData uri="http://schemas.openxmlformats.org/presentationml/2006/ole">
            <mc:AlternateContent xmlns:mc="http://schemas.openxmlformats.org/markup-compatibility/2006">
              <mc:Choice xmlns:v="urn:schemas-microsoft-com:vml" Requires="v">
                <p:oleObj name="Equation" r:id="rId5" imgW="914400" imgH="533160" progId="Equation.DSMT4">
                  <p:embed/>
                </p:oleObj>
              </mc:Choice>
              <mc:Fallback>
                <p:oleObj name="Equation" r:id="rId5" imgW="914400" imgH="533160" progId="Equation.DSMT4">
                  <p:embed/>
                  <p:pic>
                    <p:nvPicPr>
                      <p:cNvPr id="20" name="Object 19">
                        <a:extLst>
                          <a:ext uri="{FF2B5EF4-FFF2-40B4-BE49-F238E27FC236}">
                            <a16:creationId xmlns:a16="http://schemas.microsoft.com/office/drawing/2014/main" id="{76D5D378-74EE-4391-BDEA-8DEB654EA997}"/>
                          </a:ext>
                        </a:extLst>
                      </p:cNvPr>
                      <p:cNvPicPr/>
                      <p:nvPr/>
                    </p:nvPicPr>
                    <p:blipFill>
                      <a:blip r:embed="rId6"/>
                      <a:stretch>
                        <a:fillRect/>
                      </a:stretch>
                    </p:blipFill>
                    <p:spPr>
                      <a:xfrm>
                        <a:off x="3860481" y="3146742"/>
                        <a:ext cx="1611789" cy="93599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D262126C-BC27-4B3C-9290-8A5E6E711173}"/>
              </a:ext>
            </a:extLst>
          </p:cNvPr>
          <p:cNvGraphicFramePr>
            <a:graphicFrameLocks noChangeAspect="1"/>
          </p:cNvGraphicFramePr>
          <p:nvPr>
            <p:extLst>
              <p:ext uri="{D42A27DB-BD31-4B8C-83A1-F6EECF244321}">
                <p14:modId xmlns:p14="http://schemas.microsoft.com/office/powerpoint/2010/main" val="1154393773"/>
              </p:ext>
            </p:extLst>
          </p:nvPr>
        </p:nvGraphicFramePr>
        <p:xfrm>
          <a:off x="1409700" y="5026025"/>
          <a:ext cx="2038350" cy="692150"/>
        </p:xfrm>
        <a:graphic>
          <a:graphicData uri="http://schemas.openxmlformats.org/presentationml/2006/ole">
            <mc:AlternateContent xmlns:mc="http://schemas.openxmlformats.org/markup-compatibility/2006">
              <mc:Choice xmlns:v="urn:schemas-microsoft-com:vml" Requires="v">
                <p:oleObj name="Equation" r:id="rId7" imgW="1155600" imgH="393480" progId="Equation.DSMT4">
                  <p:embed/>
                </p:oleObj>
              </mc:Choice>
              <mc:Fallback>
                <p:oleObj name="Equation" r:id="rId7" imgW="1155600" imgH="393480" progId="Equation.DSMT4">
                  <p:embed/>
                  <p:pic>
                    <p:nvPicPr>
                      <p:cNvPr id="18" name="Object 17">
                        <a:extLst>
                          <a:ext uri="{FF2B5EF4-FFF2-40B4-BE49-F238E27FC236}">
                            <a16:creationId xmlns:a16="http://schemas.microsoft.com/office/drawing/2014/main" id="{CA99D8A3-7365-494A-B82C-34EE4F536084}"/>
                          </a:ext>
                        </a:extLst>
                      </p:cNvPr>
                      <p:cNvPicPr/>
                      <p:nvPr/>
                    </p:nvPicPr>
                    <p:blipFill>
                      <a:blip r:embed="rId8"/>
                      <a:stretch>
                        <a:fillRect/>
                      </a:stretch>
                    </p:blipFill>
                    <p:spPr>
                      <a:xfrm>
                        <a:off x="1409700" y="5026025"/>
                        <a:ext cx="2038350" cy="69215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5C706BEA-6B19-4904-921E-D0900F41A9BA}"/>
              </a:ext>
            </a:extLst>
          </p:cNvPr>
          <p:cNvGraphicFramePr>
            <a:graphicFrameLocks noChangeAspect="1"/>
          </p:cNvGraphicFramePr>
          <p:nvPr>
            <p:extLst>
              <p:ext uri="{D42A27DB-BD31-4B8C-83A1-F6EECF244321}">
                <p14:modId xmlns:p14="http://schemas.microsoft.com/office/powerpoint/2010/main" val="3236437374"/>
              </p:ext>
            </p:extLst>
          </p:nvPr>
        </p:nvGraphicFramePr>
        <p:xfrm>
          <a:off x="1968510" y="5641975"/>
          <a:ext cx="2417763" cy="736600"/>
        </p:xfrm>
        <a:graphic>
          <a:graphicData uri="http://schemas.openxmlformats.org/presentationml/2006/ole">
            <mc:AlternateContent xmlns:mc="http://schemas.openxmlformats.org/markup-compatibility/2006">
              <mc:Choice xmlns:v="urn:schemas-microsoft-com:vml" Requires="v">
                <p:oleObj name="Equation" r:id="rId9" imgW="1371600" imgH="419040" progId="Equation.DSMT4">
                  <p:embed/>
                </p:oleObj>
              </mc:Choice>
              <mc:Fallback>
                <p:oleObj name="Equation" r:id="rId9" imgW="1371600" imgH="419040" progId="Equation.DSMT4">
                  <p:embed/>
                  <p:pic>
                    <p:nvPicPr>
                      <p:cNvPr id="20" name="Object 19">
                        <a:extLst>
                          <a:ext uri="{FF2B5EF4-FFF2-40B4-BE49-F238E27FC236}">
                            <a16:creationId xmlns:a16="http://schemas.microsoft.com/office/drawing/2014/main" id="{D262126C-BC27-4B3C-9290-8A5E6E711173}"/>
                          </a:ext>
                        </a:extLst>
                      </p:cNvPr>
                      <p:cNvPicPr/>
                      <p:nvPr/>
                    </p:nvPicPr>
                    <p:blipFill>
                      <a:blip r:embed="rId10"/>
                      <a:stretch>
                        <a:fillRect/>
                      </a:stretch>
                    </p:blipFill>
                    <p:spPr>
                      <a:xfrm>
                        <a:off x="1968510" y="5641975"/>
                        <a:ext cx="2417763" cy="736600"/>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C4FE78BB-0CA9-4882-BAE0-DCC8694B18E1}"/>
              </a:ext>
            </a:extLst>
          </p:cNvPr>
          <p:cNvGraphicFramePr>
            <a:graphicFrameLocks noChangeAspect="1"/>
          </p:cNvGraphicFramePr>
          <p:nvPr>
            <p:extLst>
              <p:ext uri="{D42A27DB-BD31-4B8C-83A1-F6EECF244321}">
                <p14:modId xmlns:p14="http://schemas.microsoft.com/office/powerpoint/2010/main" val="349627484"/>
              </p:ext>
            </p:extLst>
          </p:nvPr>
        </p:nvGraphicFramePr>
        <p:xfrm>
          <a:off x="4462473" y="5928519"/>
          <a:ext cx="760413" cy="312737"/>
        </p:xfrm>
        <a:graphic>
          <a:graphicData uri="http://schemas.openxmlformats.org/presentationml/2006/ole">
            <mc:AlternateContent xmlns:mc="http://schemas.openxmlformats.org/markup-compatibility/2006">
              <mc:Choice xmlns:v="urn:schemas-microsoft-com:vml" Requires="v">
                <p:oleObj name="Equation" r:id="rId11" imgW="431640" imgH="177480" progId="Equation.DSMT4">
                  <p:embed/>
                </p:oleObj>
              </mc:Choice>
              <mc:Fallback>
                <p:oleObj name="Equation" r:id="rId11" imgW="431640" imgH="177480" progId="Equation.DSMT4">
                  <p:embed/>
                  <p:pic>
                    <p:nvPicPr>
                      <p:cNvPr id="21" name="Object 20">
                        <a:extLst>
                          <a:ext uri="{FF2B5EF4-FFF2-40B4-BE49-F238E27FC236}">
                            <a16:creationId xmlns:a16="http://schemas.microsoft.com/office/drawing/2014/main" id="{5C706BEA-6B19-4904-921E-D0900F41A9BA}"/>
                          </a:ext>
                        </a:extLst>
                      </p:cNvPr>
                      <p:cNvPicPr/>
                      <p:nvPr/>
                    </p:nvPicPr>
                    <p:blipFill>
                      <a:blip r:embed="rId12"/>
                      <a:stretch>
                        <a:fillRect/>
                      </a:stretch>
                    </p:blipFill>
                    <p:spPr>
                      <a:xfrm>
                        <a:off x="4462473" y="5928519"/>
                        <a:ext cx="760413" cy="312737"/>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A2AF9500-916A-4903-BD62-1018658CE9C6}"/>
              </a:ext>
            </a:extLst>
          </p:cNvPr>
          <p:cNvGraphicFramePr>
            <a:graphicFrameLocks noChangeAspect="1"/>
          </p:cNvGraphicFramePr>
          <p:nvPr>
            <p:extLst>
              <p:ext uri="{D42A27DB-BD31-4B8C-83A1-F6EECF244321}">
                <p14:modId xmlns:p14="http://schemas.microsoft.com/office/powerpoint/2010/main" val="2322727273"/>
              </p:ext>
            </p:extLst>
          </p:nvPr>
        </p:nvGraphicFramePr>
        <p:xfrm>
          <a:off x="5197475" y="5079206"/>
          <a:ext cx="3108325" cy="357187"/>
        </p:xfrm>
        <a:graphic>
          <a:graphicData uri="http://schemas.openxmlformats.org/presentationml/2006/ole">
            <mc:AlternateContent xmlns:mc="http://schemas.openxmlformats.org/markup-compatibility/2006">
              <mc:Choice xmlns:v="urn:schemas-microsoft-com:vml" Requires="v">
                <p:oleObj name="Equation" r:id="rId13" imgW="1765080" imgH="203040" progId="Equation.DSMT4">
                  <p:embed/>
                </p:oleObj>
              </mc:Choice>
              <mc:Fallback>
                <p:oleObj name="Equation" r:id="rId13" imgW="1765080" imgH="203040" progId="Equation.DSMT4">
                  <p:embed/>
                  <p:pic>
                    <p:nvPicPr>
                      <p:cNvPr id="22" name="Object 21">
                        <a:extLst>
                          <a:ext uri="{FF2B5EF4-FFF2-40B4-BE49-F238E27FC236}">
                            <a16:creationId xmlns:a16="http://schemas.microsoft.com/office/drawing/2014/main" id="{C4FE78BB-0CA9-4882-BAE0-DCC8694B18E1}"/>
                          </a:ext>
                        </a:extLst>
                      </p:cNvPr>
                      <p:cNvPicPr/>
                      <p:nvPr/>
                    </p:nvPicPr>
                    <p:blipFill>
                      <a:blip r:embed="rId14"/>
                      <a:stretch>
                        <a:fillRect/>
                      </a:stretch>
                    </p:blipFill>
                    <p:spPr>
                      <a:xfrm>
                        <a:off x="5197475" y="5079206"/>
                        <a:ext cx="3108325" cy="357187"/>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AB21EF62-3366-4AC3-A5E5-5DDB89550451}"/>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64113528"/>
      </p:ext>
    </p:extLst>
  </p:cSld>
  <p:clrMapOvr>
    <a:masterClrMapping/>
  </p:clrMapOvr>
  <mc:AlternateContent xmlns:mc="http://schemas.openxmlformats.org/markup-compatibility/2006" xmlns:p14="http://schemas.microsoft.com/office/powerpoint/2010/main">
    <mc:Choice Requires="p14">
      <p:transition spd="slow" p14:dur="2000" advTm="139644"/>
    </mc:Choice>
    <mc:Fallback xmlns="">
      <p:transition spd="slow" advTm="139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1D37-4CE9-417C-AB8C-EF0C158CDCEB}"/>
              </a:ext>
            </a:extLst>
          </p:cNvPr>
          <p:cNvSpPr>
            <a:spLocks noGrp="1"/>
          </p:cNvSpPr>
          <p:nvPr>
            <p:ph type="title"/>
          </p:nvPr>
        </p:nvSpPr>
        <p:spPr/>
        <p:txBody>
          <a:bodyPr/>
          <a:lstStyle/>
          <a:p>
            <a:r>
              <a:rPr lang="en-US" dirty="0"/>
              <a:t>One step of </a:t>
            </a:r>
            <a:r>
              <a:rPr lang="en-US" dirty="0" err="1"/>
              <a:t>Heun’s</a:t>
            </a:r>
            <a:r>
              <a:rPr lang="en-US" dirty="0"/>
              <a:t> method</a:t>
            </a:r>
          </a:p>
        </p:txBody>
      </p:sp>
      <p:sp>
        <p:nvSpPr>
          <p:cNvPr id="3" name="Content Placeholder 2">
            <a:extLst>
              <a:ext uri="{FF2B5EF4-FFF2-40B4-BE49-F238E27FC236}">
                <a16:creationId xmlns:a16="http://schemas.microsoft.com/office/drawing/2014/main" id="{40243D9B-2C11-45CA-AE3B-8FCD8A403FE7}"/>
              </a:ext>
            </a:extLst>
          </p:cNvPr>
          <p:cNvSpPr>
            <a:spLocks noGrp="1"/>
          </p:cNvSpPr>
          <p:nvPr>
            <p:ph idx="1"/>
          </p:nvPr>
        </p:nvSpPr>
        <p:spPr/>
        <p:txBody>
          <a:bodyPr/>
          <a:lstStyle/>
          <a:p>
            <a:r>
              <a:rPr lang="en-US" dirty="0"/>
              <a:t>Let’s approximate the solution at </a:t>
            </a:r>
            <a:r>
              <a:rPr lang="en-US" i="1" dirty="0">
                <a:latin typeface="Times New Roman" panose="02020603050405020304" pitchFamily="18" charset="0"/>
              </a:rPr>
              <a:t>y</a:t>
            </a:r>
            <a:r>
              <a:rPr lang="en-US" dirty="0">
                <a:latin typeface="Times New Roman" panose="02020603050405020304" pitchFamily="18" charset="0"/>
              </a:rPr>
              <a:t>(0 + </a:t>
            </a:r>
            <a:r>
              <a:rPr lang="en-US" i="1" dirty="0">
                <a:latin typeface="Times New Roman" panose="02020603050405020304" pitchFamily="18" charset="0"/>
              </a:rPr>
              <a:t>h</a:t>
            </a:r>
            <a:r>
              <a:rPr lang="en-US" dirty="0">
                <a:latin typeface="Times New Roman" panose="02020603050405020304" pitchFamily="18" charset="0"/>
              </a:rPr>
              <a:t>)</a:t>
            </a:r>
            <a:r>
              <a:rPr lang="en-US" i="1" dirty="0"/>
              <a:t> </a:t>
            </a:r>
            <a:r>
              <a:rPr lang="en-US" dirty="0"/>
              <a:t>to </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DF4DB1FC-0D5A-481E-81EA-4713A6FA66E9}"/>
              </a:ext>
            </a:extLst>
          </p:cNvPr>
          <p:cNvSpPr>
            <a:spLocks noGrp="1"/>
          </p:cNvSpPr>
          <p:nvPr>
            <p:ph type="ftr" sz="quarter" idx="11"/>
          </p:nvPr>
        </p:nvSpPr>
        <p:spPr/>
        <p:txBody>
          <a:bodyPr/>
          <a:lstStyle/>
          <a:p>
            <a:r>
              <a:rPr lang="en-US"/>
              <a:t>Heun's method</a:t>
            </a:r>
            <a:endParaRPr lang="en-CA" dirty="0"/>
          </a:p>
        </p:txBody>
      </p:sp>
      <p:sp>
        <p:nvSpPr>
          <p:cNvPr id="5" name="Slide Number Placeholder 4">
            <a:extLst>
              <a:ext uri="{FF2B5EF4-FFF2-40B4-BE49-F238E27FC236}">
                <a16:creationId xmlns:a16="http://schemas.microsoft.com/office/drawing/2014/main" id="{406718CF-CD2F-4000-935B-0698128DC313}"/>
              </a:ext>
            </a:extLst>
          </p:cNvPr>
          <p:cNvSpPr>
            <a:spLocks noGrp="1"/>
          </p:cNvSpPr>
          <p:nvPr>
            <p:ph type="sldNum" sz="quarter" idx="12"/>
          </p:nvPr>
        </p:nvSpPr>
        <p:spPr/>
        <p:txBody>
          <a:bodyPr/>
          <a:lstStyle/>
          <a:p>
            <a:fld id="{42EF6DC8-DA9C-4533-8A40-BB00A2545AF8}" type="slidenum">
              <a:rPr lang="en-CA" smtClean="0"/>
              <a:pPr/>
              <a:t>8</a:t>
            </a:fld>
            <a:endParaRPr lang="en-CA"/>
          </a:p>
        </p:txBody>
      </p:sp>
      <p:sp>
        <p:nvSpPr>
          <p:cNvPr id="8" name="TextBox 7">
            <a:extLst>
              <a:ext uri="{FF2B5EF4-FFF2-40B4-BE49-F238E27FC236}">
                <a16:creationId xmlns:a16="http://schemas.microsoft.com/office/drawing/2014/main" id="{A602A5D5-5660-48B7-9749-213591283DC4}"/>
              </a:ext>
            </a:extLst>
          </p:cNvPr>
          <p:cNvSpPr txBox="1"/>
          <p:nvPr/>
        </p:nvSpPr>
        <p:spPr>
          <a:xfrm>
            <a:off x="550843" y="3387504"/>
            <a:ext cx="7670369" cy="2554545"/>
          </a:xfrm>
          <a:prstGeom prst="rect">
            <a:avLst/>
          </a:prstGeom>
          <a:noFill/>
        </p:spPr>
        <p:txBody>
          <a:bodyPr wrap="square">
            <a:spAutoFit/>
          </a:bodyPr>
          <a:lstStyle/>
          <a:p>
            <a:r>
              <a:rPr lang="en-US" sz="1600" dirty="0">
                <a:solidFill>
                  <a:schemeClr val="bg1"/>
                </a:solidFill>
                <a:latin typeface="Times New Roman" panose="02020603050405020304" pitchFamily="18" charset="0"/>
                <a:cs typeface="Times New Roman" panose="02020603050405020304" pitchFamily="18" charset="0"/>
              </a:rPr>
              <a:t>    1   0.5                      0.606530659712633      0.625                             –0.0185</a:t>
            </a:r>
          </a:p>
          <a:p>
            <a:r>
              <a:rPr lang="en-US" sz="1600" dirty="0">
                <a:solidFill>
                  <a:schemeClr val="bg1"/>
                </a:solidFill>
                <a:latin typeface="Times New Roman" panose="02020603050405020304" pitchFamily="18" charset="0"/>
                <a:cs typeface="Times New Roman" panose="02020603050405020304" pitchFamily="18" charset="0"/>
              </a:rPr>
              <a:t>    2   0.25                    0.7788007830714049    0.78125                         –0.002449</a:t>
            </a:r>
          </a:p>
          <a:p>
            <a:r>
              <a:rPr lang="en-US" sz="1600" dirty="0">
                <a:solidFill>
                  <a:schemeClr val="bg1"/>
                </a:solidFill>
                <a:latin typeface="Times New Roman" panose="02020603050405020304" pitchFamily="18" charset="0"/>
                <a:cs typeface="Times New Roman" panose="02020603050405020304" pitchFamily="18" charset="0"/>
              </a:rPr>
              <a:t>    3   0.125                  0.8824969025845955    0.8828125                     –0.0003156</a:t>
            </a:r>
          </a:p>
          <a:p>
            <a:r>
              <a:rPr lang="en-US" sz="1600" dirty="0">
                <a:solidFill>
                  <a:schemeClr val="bg1"/>
                </a:solidFill>
                <a:latin typeface="Times New Roman" panose="02020603050405020304" pitchFamily="18" charset="0"/>
                <a:cs typeface="Times New Roman" panose="02020603050405020304" pitchFamily="18" charset="0"/>
              </a:rPr>
              <a:t>    4   0.0625                0.9394130628134758    0.939453125                 –0.00004006</a:t>
            </a:r>
          </a:p>
          <a:p>
            <a:r>
              <a:rPr lang="en-US" sz="1600" dirty="0">
                <a:solidFill>
                  <a:schemeClr val="bg1"/>
                </a:solidFill>
                <a:latin typeface="Times New Roman" panose="02020603050405020304" pitchFamily="18" charset="0"/>
                <a:cs typeface="Times New Roman" panose="02020603050405020304" pitchFamily="18" charset="0"/>
              </a:rPr>
              <a:t>    5   0.03125              0.9692332344763441    0.96923828125             –0.000005047</a:t>
            </a:r>
          </a:p>
          <a:p>
            <a:r>
              <a:rPr lang="en-US" sz="1600" dirty="0">
                <a:solidFill>
                  <a:schemeClr val="bg1"/>
                </a:solidFill>
                <a:latin typeface="Times New Roman" panose="02020603050405020304" pitchFamily="18" charset="0"/>
                <a:cs typeface="Times New Roman" panose="02020603050405020304" pitchFamily="18" charset="0"/>
              </a:rPr>
              <a:t>    6   0.015625            0.9844964370054085    0.9844970703125         –0.0000006333</a:t>
            </a:r>
          </a:p>
          <a:p>
            <a:r>
              <a:rPr lang="en-US" sz="1600" dirty="0">
                <a:solidFill>
                  <a:schemeClr val="bg1"/>
                </a:solidFill>
                <a:latin typeface="Times New Roman" panose="02020603050405020304" pitchFamily="18" charset="0"/>
                <a:cs typeface="Times New Roman" panose="02020603050405020304" pitchFamily="18" charset="0"/>
              </a:rPr>
              <a:t>    7   0.0078125          0.9922179382602435    0.992218017578125     –0.00000007932</a:t>
            </a:r>
          </a:p>
          <a:p>
            <a:r>
              <a:rPr lang="en-US" sz="1600" dirty="0">
                <a:solidFill>
                  <a:schemeClr val="bg1"/>
                </a:solidFill>
                <a:latin typeface="Times New Roman" panose="02020603050405020304" pitchFamily="18" charset="0"/>
                <a:cs typeface="Times New Roman" panose="02020603050405020304" pitchFamily="18" charset="0"/>
              </a:rPr>
              <a:t>    8   0.00390625        0.9961013694701175    0.9961013793945312   –0.000000009924</a:t>
            </a:r>
          </a:p>
          <a:p>
            <a:r>
              <a:rPr lang="en-US" sz="1600" dirty="0">
                <a:solidFill>
                  <a:schemeClr val="bg1"/>
                </a:solidFill>
                <a:latin typeface="Times New Roman" panose="02020603050405020304" pitchFamily="18" charset="0"/>
                <a:cs typeface="Times New Roman" panose="02020603050405020304" pitchFamily="18" charset="0"/>
              </a:rPr>
              <a:t>    9   0.001953125      0.9980487811074755    0.9980487823486328   –0.000000001241</a:t>
            </a:r>
          </a:p>
          <a:p>
            <a:r>
              <a:rPr lang="en-US" sz="1600" dirty="0">
                <a:solidFill>
                  <a:schemeClr val="bg1"/>
                </a:solidFill>
                <a:latin typeface="Times New Roman" panose="02020603050405020304" pitchFamily="18" charset="0"/>
                <a:cs typeface="Times New Roman" panose="02020603050405020304" pitchFamily="18" charset="0"/>
              </a:rPr>
              <a:t>  10   0.0009765625    0.9990239141819757    0.9990239143371582   –0.0000000001552</a:t>
            </a:r>
          </a:p>
        </p:txBody>
      </p:sp>
      <p:sp>
        <p:nvSpPr>
          <p:cNvPr id="14" name="TextBox 13">
            <a:extLst>
              <a:ext uri="{FF2B5EF4-FFF2-40B4-BE49-F238E27FC236}">
                <a16:creationId xmlns:a16="http://schemas.microsoft.com/office/drawing/2014/main" id="{BEE9259A-9366-4D11-B964-72FB6F16D1B6}"/>
              </a:ext>
            </a:extLst>
          </p:cNvPr>
          <p:cNvSpPr txBox="1"/>
          <p:nvPr/>
        </p:nvSpPr>
        <p:spPr>
          <a:xfrm>
            <a:off x="686384" y="2864338"/>
            <a:ext cx="322976" cy="400110"/>
          </a:xfrm>
          <a:prstGeom prst="rect">
            <a:avLst/>
          </a:prstGeom>
          <a:noFill/>
        </p:spPr>
        <p:txBody>
          <a:bodyPr wrap="square">
            <a:spAutoFit/>
          </a:bodyPr>
          <a:lstStyle/>
          <a:p>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sz="2000" i="1" dirty="0"/>
          </a:p>
        </p:txBody>
      </p:sp>
      <p:sp>
        <p:nvSpPr>
          <p:cNvPr id="15" name="TextBox 14">
            <a:extLst>
              <a:ext uri="{FF2B5EF4-FFF2-40B4-BE49-F238E27FC236}">
                <a16:creationId xmlns:a16="http://schemas.microsoft.com/office/drawing/2014/main" id="{01898192-A449-4588-B8DA-E5498EF24BCF}"/>
              </a:ext>
            </a:extLst>
          </p:cNvPr>
          <p:cNvSpPr txBox="1"/>
          <p:nvPr/>
        </p:nvSpPr>
        <p:spPr>
          <a:xfrm>
            <a:off x="941667" y="2864337"/>
            <a:ext cx="983606" cy="400110"/>
          </a:xfrm>
          <a:prstGeom prst="rect">
            <a:avLst/>
          </a:prstGeom>
          <a:noFill/>
        </p:spPr>
        <p:txBody>
          <a:bodyPr wrap="square">
            <a:spAutoFit/>
          </a:bodyPr>
          <a:lstStyle/>
          <a:p>
            <a:r>
              <a:rPr lang="en-US" sz="2000"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h</a:t>
            </a: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 2</a:t>
            </a:r>
            <a:r>
              <a:rPr lang="en-US" sz="2000" i="1" baseline="30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–n </a:t>
            </a:r>
            <a:endParaRPr lang="en-US" sz="2000" i="1" dirty="0"/>
          </a:p>
        </p:txBody>
      </p:sp>
      <p:sp>
        <p:nvSpPr>
          <p:cNvPr id="17" name="TextBox 16">
            <a:extLst>
              <a:ext uri="{FF2B5EF4-FFF2-40B4-BE49-F238E27FC236}">
                <a16:creationId xmlns:a16="http://schemas.microsoft.com/office/drawing/2014/main" id="{1EAA73C0-380B-4034-A983-1E9F04E2DF0C}"/>
              </a:ext>
            </a:extLst>
          </p:cNvPr>
          <p:cNvSpPr txBox="1"/>
          <p:nvPr/>
        </p:nvSpPr>
        <p:spPr>
          <a:xfrm>
            <a:off x="3318081" y="2859638"/>
            <a:ext cx="913079"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Exact</a:t>
            </a:r>
            <a:endParaRPr lang="en-US" sz="2000" dirty="0"/>
          </a:p>
        </p:txBody>
      </p:sp>
      <p:sp>
        <p:nvSpPr>
          <p:cNvPr id="18" name="TextBox 17">
            <a:extLst>
              <a:ext uri="{FF2B5EF4-FFF2-40B4-BE49-F238E27FC236}">
                <a16:creationId xmlns:a16="http://schemas.microsoft.com/office/drawing/2014/main" id="{E180E2C9-A6B9-4A4F-8B61-4DE2DA0F8FC7}"/>
              </a:ext>
            </a:extLst>
          </p:cNvPr>
          <p:cNvSpPr txBox="1"/>
          <p:nvPr/>
        </p:nvSpPr>
        <p:spPr>
          <a:xfrm>
            <a:off x="6308851" y="2873402"/>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Error</a:t>
            </a:r>
            <a:endParaRPr lang="en-US" sz="2000" dirty="0"/>
          </a:p>
        </p:txBody>
      </p:sp>
      <p:sp>
        <p:nvSpPr>
          <p:cNvPr id="19" name="TextBox 18">
            <a:extLst>
              <a:ext uri="{FF2B5EF4-FFF2-40B4-BE49-F238E27FC236}">
                <a16:creationId xmlns:a16="http://schemas.microsoft.com/office/drawing/2014/main" id="{670EB19F-0A12-4587-9EC8-BB163A3B6CDA}"/>
              </a:ext>
            </a:extLst>
          </p:cNvPr>
          <p:cNvSpPr txBox="1"/>
          <p:nvPr/>
        </p:nvSpPr>
        <p:spPr>
          <a:xfrm>
            <a:off x="8021359" y="3638201"/>
            <a:ext cx="792467" cy="2308324"/>
          </a:xfrm>
          <a:prstGeom prst="rect">
            <a:avLst/>
          </a:prstGeom>
          <a:noFill/>
        </p:spPr>
        <p:txBody>
          <a:bodyPr wrap="square">
            <a:spAutoFit/>
          </a:bodyPr>
          <a:lstStyle/>
          <a:p>
            <a:r>
              <a:rPr lang="en-US" sz="1600" dirty="0">
                <a:solidFill>
                  <a:schemeClr val="bg1"/>
                </a:solidFill>
                <a:latin typeface="Times New Roman" panose="02020603050405020304" pitchFamily="18" charset="0"/>
                <a:cs typeface="Times New Roman" panose="02020603050405020304" pitchFamily="18" charset="0"/>
              </a:rPr>
              <a:t>0.1326</a:t>
            </a:r>
          </a:p>
          <a:p>
            <a:r>
              <a:rPr lang="en-US" sz="1600" dirty="0">
                <a:solidFill>
                  <a:schemeClr val="bg1"/>
                </a:solidFill>
                <a:latin typeface="Times New Roman" panose="02020603050405020304" pitchFamily="18" charset="0"/>
                <a:cs typeface="Times New Roman" panose="02020603050405020304" pitchFamily="18" charset="0"/>
              </a:rPr>
              <a:t>0.1289</a:t>
            </a:r>
          </a:p>
          <a:p>
            <a:r>
              <a:rPr lang="en-US" sz="1600" dirty="0">
                <a:solidFill>
                  <a:schemeClr val="bg1"/>
                </a:solidFill>
                <a:latin typeface="Times New Roman" panose="02020603050405020304" pitchFamily="18" charset="0"/>
                <a:cs typeface="Times New Roman" panose="02020603050405020304" pitchFamily="18" charset="0"/>
              </a:rPr>
              <a:t>0.1269</a:t>
            </a:r>
          </a:p>
          <a:p>
            <a:r>
              <a:rPr lang="en-US" sz="1600" dirty="0">
                <a:solidFill>
                  <a:schemeClr val="bg1"/>
                </a:solidFill>
                <a:latin typeface="Times New Roman" panose="02020603050405020304" pitchFamily="18" charset="0"/>
                <a:cs typeface="Times New Roman" panose="02020603050405020304" pitchFamily="18" charset="0"/>
              </a:rPr>
              <a:t>0.1260</a:t>
            </a:r>
          </a:p>
          <a:p>
            <a:r>
              <a:rPr lang="en-US" sz="1600" dirty="0">
                <a:solidFill>
                  <a:schemeClr val="bg1"/>
                </a:solidFill>
                <a:latin typeface="Times New Roman" panose="02020603050405020304" pitchFamily="18" charset="0"/>
                <a:cs typeface="Times New Roman" panose="02020603050405020304" pitchFamily="18" charset="0"/>
              </a:rPr>
              <a:t>0.1255</a:t>
            </a:r>
          </a:p>
          <a:p>
            <a:r>
              <a:rPr lang="en-US" sz="1600" dirty="0">
                <a:solidFill>
                  <a:schemeClr val="bg1"/>
                </a:solidFill>
                <a:latin typeface="Times New Roman" panose="02020603050405020304" pitchFamily="18" charset="0"/>
                <a:cs typeface="Times New Roman" panose="02020603050405020304" pitchFamily="18" charset="0"/>
              </a:rPr>
              <a:t>0.1252</a:t>
            </a:r>
          </a:p>
          <a:p>
            <a:r>
              <a:rPr lang="en-US" sz="1600" dirty="0">
                <a:solidFill>
                  <a:schemeClr val="bg1"/>
                </a:solidFill>
                <a:latin typeface="Times New Roman" panose="02020603050405020304" pitchFamily="18" charset="0"/>
                <a:cs typeface="Times New Roman" panose="02020603050405020304" pitchFamily="18" charset="0"/>
              </a:rPr>
              <a:t>0.1251</a:t>
            </a:r>
          </a:p>
          <a:p>
            <a:r>
              <a:rPr lang="en-US" sz="1600" dirty="0">
                <a:solidFill>
                  <a:schemeClr val="bg1"/>
                </a:solidFill>
                <a:latin typeface="Times New Roman" panose="02020603050405020304" pitchFamily="18" charset="0"/>
                <a:cs typeface="Times New Roman" panose="02020603050405020304" pitchFamily="18" charset="0"/>
              </a:rPr>
              <a:t>0.1251</a:t>
            </a:r>
          </a:p>
          <a:p>
            <a:r>
              <a:rPr lang="en-US" sz="1600" dirty="0">
                <a:solidFill>
                  <a:schemeClr val="bg1"/>
                </a:solidFill>
                <a:latin typeface="Times New Roman" panose="02020603050405020304" pitchFamily="18" charset="0"/>
                <a:cs typeface="Times New Roman" panose="02020603050405020304" pitchFamily="18" charset="0"/>
              </a:rPr>
              <a:t>0.1250</a:t>
            </a:r>
          </a:p>
        </p:txBody>
      </p:sp>
      <p:sp>
        <p:nvSpPr>
          <p:cNvPr id="22" name="TextBox 21">
            <a:extLst>
              <a:ext uri="{FF2B5EF4-FFF2-40B4-BE49-F238E27FC236}">
                <a16:creationId xmlns:a16="http://schemas.microsoft.com/office/drawing/2014/main" id="{6EFB3A8C-E5A7-431F-99D9-787879D7B168}"/>
              </a:ext>
            </a:extLst>
          </p:cNvPr>
          <p:cNvSpPr txBox="1"/>
          <p:nvPr/>
        </p:nvSpPr>
        <p:spPr>
          <a:xfrm>
            <a:off x="7842993" y="2875221"/>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Ratio</a:t>
            </a:r>
            <a:endParaRPr lang="en-US" sz="2000" dirty="0"/>
          </a:p>
        </p:txBody>
      </p:sp>
      <p:sp>
        <p:nvSpPr>
          <p:cNvPr id="24" name="TextBox 23">
            <a:extLst>
              <a:ext uri="{FF2B5EF4-FFF2-40B4-BE49-F238E27FC236}">
                <a16:creationId xmlns:a16="http://schemas.microsoft.com/office/drawing/2014/main" id="{A10318EF-E955-4EFA-9F7A-B1827F788595}"/>
              </a:ext>
            </a:extLst>
          </p:cNvPr>
          <p:cNvSpPr txBox="1"/>
          <p:nvPr/>
        </p:nvSpPr>
        <p:spPr>
          <a:xfrm>
            <a:off x="4460167" y="2864827"/>
            <a:ext cx="1816215"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Approximation</a:t>
            </a:r>
            <a:endParaRPr lang="en-US" sz="2000" dirty="0"/>
          </a:p>
        </p:txBody>
      </p:sp>
      <p:graphicFrame>
        <p:nvGraphicFramePr>
          <p:cNvPr id="20" name="Object 19">
            <a:extLst>
              <a:ext uri="{FF2B5EF4-FFF2-40B4-BE49-F238E27FC236}">
                <a16:creationId xmlns:a16="http://schemas.microsoft.com/office/drawing/2014/main" id="{76D5D378-74EE-4391-BDEA-8DEB654EA997}"/>
              </a:ext>
            </a:extLst>
          </p:cNvPr>
          <p:cNvGraphicFramePr>
            <a:graphicFrameLocks noChangeAspect="1"/>
          </p:cNvGraphicFramePr>
          <p:nvPr/>
        </p:nvGraphicFramePr>
        <p:xfrm>
          <a:off x="3766105" y="1975991"/>
          <a:ext cx="1611789" cy="935990"/>
        </p:xfrm>
        <a:graphic>
          <a:graphicData uri="http://schemas.openxmlformats.org/presentationml/2006/ole">
            <mc:AlternateContent xmlns:mc="http://schemas.openxmlformats.org/markup-compatibility/2006">
              <mc:Choice xmlns:v="urn:schemas-microsoft-com:vml" Requires="v">
                <p:oleObj name="Equation" r:id="rId5" imgW="914400" imgH="533160" progId="Equation.DSMT4">
                  <p:embed/>
                </p:oleObj>
              </mc:Choice>
              <mc:Fallback>
                <p:oleObj name="Equation" r:id="rId5" imgW="914400" imgH="533160" progId="Equation.DSMT4">
                  <p:embed/>
                  <p:pic>
                    <p:nvPicPr>
                      <p:cNvPr id="20" name="Object 19">
                        <a:extLst>
                          <a:ext uri="{FF2B5EF4-FFF2-40B4-BE49-F238E27FC236}">
                            <a16:creationId xmlns:a16="http://schemas.microsoft.com/office/drawing/2014/main" id="{76D5D378-74EE-4391-BDEA-8DEB654EA997}"/>
                          </a:ext>
                        </a:extLst>
                      </p:cNvPr>
                      <p:cNvPicPr/>
                      <p:nvPr/>
                    </p:nvPicPr>
                    <p:blipFill>
                      <a:blip r:embed="rId6"/>
                      <a:stretch>
                        <a:fillRect/>
                      </a:stretch>
                    </p:blipFill>
                    <p:spPr>
                      <a:xfrm>
                        <a:off x="3766105" y="1975991"/>
                        <a:ext cx="1611789" cy="935990"/>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80F58281-F8C6-4BC9-A2E0-FE9C86C437B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75818293"/>
      </p:ext>
    </p:extLst>
  </p:cSld>
  <p:clrMapOvr>
    <a:masterClrMapping/>
  </p:clrMapOvr>
  <mc:AlternateContent xmlns:mc="http://schemas.openxmlformats.org/markup-compatibility/2006" xmlns:p14="http://schemas.microsoft.com/office/powerpoint/2010/main">
    <mc:Choice Requires="p14">
      <p:transition spd="slow" p14:dur="2000" advTm="99662"/>
    </mc:Choice>
    <mc:Fallback xmlns="">
      <p:transition spd="slow" advTm="99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3"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1D37-4CE9-417C-AB8C-EF0C158CDCEB}"/>
              </a:ext>
            </a:extLst>
          </p:cNvPr>
          <p:cNvSpPr>
            <a:spLocks noGrp="1"/>
          </p:cNvSpPr>
          <p:nvPr>
            <p:ph type="title"/>
          </p:nvPr>
        </p:nvSpPr>
        <p:spPr/>
        <p:txBody>
          <a:bodyPr/>
          <a:lstStyle/>
          <a:p>
            <a:r>
              <a:rPr lang="en-US" dirty="0"/>
              <a:t>One step of </a:t>
            </a:r>
            <a:r>
              <a:rPr lang="en-US" dirty="0" err="1"/>
              <a:t>Heun’s</a:t>
            </a:r>
            <a:r>
              <a:rPr lang="en-US" dirty="0"/>
              <a:t> method</a:t>
            </a:r>
          </a:p>
        </p:txBody>
      </p:sp>
      <p:sp>
        <p:nvSpPr>
          <p:cNvPr id="3" name="Content Placeholder 2">
            <a:extLst>
              <a:ext uri="{FF2B5EF4-FFF2-40B4-BE49-F238E27FC236}">
                <a16:creationId xmlns:a16="http://schemas.microsoft.com/office/drawing/2014/main" id="{40243D9B-2C11-45CA-AE3B-8FCD8A403FE7}"/>
              </a:ext>
            </a:extLst>
          </p:cNvPr>
          <p:cNvSpPr>
            <a:spLocks noGrp="1"/>
          </p:cNvSpPr>
          <p:nvPr>
            <p:ph idx="1"/>
          </p:nvPr>
        </p:nvSpPr>
        <p:spPr/>
        <p:txBody>
          <a:bodyPr/>
          <a:lstStyle/>
          <a:p>
            <a:r>
              <a:rPr lang="en-US" dirty="0"/>
              <a:t>Let’s approximate the solution at </a:t>
            </a:r>
            <a:r>
              <a:rPr lang="en-US" i="1" dirty="0">
                <a:latin typeface="Times New Roman" panose="02020603050405020304" pitchFamily="18" charset="0"/>
              </a:rPr>
              <a:t>y</a:t>
            </a:r>
            <a:r>
              <a:rPr lang="en-US" dirty="0">
                <a:latin typeface="Times New Roman" panose="02020603050405020304" pitchFamily="18" charset="0"/>
              </a:rPr>
              <a:t>(0 + </a:t>
            </a:r>
            <a:r>
              <a:rPr lang="en-US" i="1" dirty="0">
                <a:latin typeface="Times New Roman" panose="02020603050405020304" pitchFamily="18" charset="0"/>
              </a:rPr>
              <a:t>h</a:t>
            </a:r>
            <a:r>
              <a:rPr lang="en-US" dirty="0">
                <a:latin typeface="Times New Roman" panose="02020603050405020304" pitchFamily="18" charset="0"/>
              </a:rPr>
              <a:t>)</a:t>
            </a:r>
            <a:r>
              <a:rPr lang="en-US" i="1" dirty="0"/>
              <a:t> </a:t>
            </a:r>
            <a:r>
              <a:rPr lang="en-US" dirty="0"/>
              <a:t>to </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DF4DB1FC-0D5A-481E-81EA-4713A6FA66E9}"/>
              </a:ext>
            </a:extLst>
          </p:cNvPr>
          <p:cNvSpPr>
            <a:spLocks noGrp="1"/>
          </p:cNvSpPr>
          <p:nvPr>
            <p:ph type="ftr" sz="quarter" idx="11"/>
          </p:nvPr>
        </p:nvSpPr>
        <p:spPr/>
        <p:txBody>
          <a:bodyPr/>
          <a:lstStyle/>
          <a:p>
            <a:r>
              <a:rPr lang="en-US"/>
              <a:t>Heun's method</a:t>
            </a:r>
            <a:endParaRPr lang="en-CA" dirty="0"/>
          </a:p>
        </p:txBody>
      </p:sp>
      <p:sp>
        <p:nvSpPr>
          <p:cNvPr id="5" name="Slide Number Placeholder 4">
            <a:extLst>
              <a:ext uri="{FF2B5EF4-FFF2-40B4-BE49-F238E27FC236}">
                <a16:creationId xmlns:a16="http://schemas.microsoft.com/office/drawing/2014/main" id="{406718CF-CD2F-4000-935B-0698128DC313}"/>
              </a:ext>
            </a:extLst>
          </p:cNvPr>
          <p:cNvSpPr>
            <a:spLocks noGrp="1"/>
          </p:cNvSpPr>
          <p:nvPr>
            <p:ph type="sldNum" sz="quarter" idx="12"/>
          </p:nvPr>
        </p:nvSpPr>
        <p:spPr/>
        <p:txBody>
          <a:bodyPr/>
          <a:lstStyle/>
          <a:p>
            <a:fld id="{42EF6DC8-DA9C-4533-8A40-BB00A2545AF8}" type="slidenum">
              <a:rPr lang="en-CA" smtClean="0"/>
              <a:pPr/>
              <a:t>9</a:t>
            </a:fld>
            <a:endParaRPr lang="en-CA"/>
          </a:p>
        </p:txBody>
      </p:sp>
      <p:sp>
        <p:nvSpPr>
          <p:cNvPr id="8" name="TextBox 7">
            <a:extLst>
              <a:ext uri="{FF2B5EF4-FFF2-40B4-BE49-F238E27FC236}">
                <a16:creationId xmlns:a16="http://schemas.microsoft.com/office/drawing/2014/main" id="{A602A5D5-5660-48B7-9749-213591283DC4}"/>
              </a:ext>
            </a:extLst>
          </p:cNvPr>
          <p:cNvSpPr txBox="1"/>
          <p:nvPr/>
        </p:nvSpPr>
        <p:spPr>
          <a:xfrm>
            <a:off x="635291" y="3387504"/>
            <a:ext cx="7585921" cy="2554545"/>
          </a:xfrm>
          <a:prstGeom prst="rect">
            <a:avLst/>
          </a:prstGeom>
          <a:noFill/>
        </p:spPr>
        <p:txBody>
          <a:bodyPr wrap="square">
            <a:spAutoFit/>
          </a:bodyPr>
          <a:lstStyle/>
          <a:p>
            <a:r>
              <a:rPr lang="en-US" sz="1600" dirty="0">
                <a:solidFill>
                  <a:schemeClr val="bg1"/>
                </a:solidFill>
                <a:latin typeface="Times New Roman" panose="02020603050405020304" pitchFamily="18" charset="0"/>
                <a:cs typeface="Times New Roman" panose="02020603050405020304" pitchFamily="18" charset="0"/>
              </a:rPr>
              <a:t>  1   0.5                     0.738852315643913     0.737643615348949     0.001209</a:t>
            </a:r>
          </a:p>
          <a:p>
            <a:r>
              <a:rPr lang="en-US" sz="1600" dirty="0">
                <a:solidFill>
                  <a:schemeClr val="bg1"/>
                </a:solidFill>
                <a:latin typeface="Times New Roman" panose="02020603050405020304" pitchFamily="18" charset="0"/>
                <a:cs typeface="Times New Roman" panose="02020603050405020304" pitchFamily="18" charset="0"/>
              </a:rPr>
              <a:t>  2   0.25                   0.8962693342116731   0.8959495050931846   0.0003198</a:t>
            </a:r>
          </a:p>
          <a:p>
            <a:r>
              <a:rPr lang="en-US" sz="1600" dirty="0">
                <a:solidFill>
                  <a:schemeClr val="bg1"/>
                </a:solidFill>
                <a:latin typeface="Times New Roman" panose="02020603050405020304" pitchFamily="18" charset="0"/>
                <a:cs typeface="Times New Roman" panose="02020603050405020304" pitchFamily="18" charset="0"/>
              </a:rPr>
              <a:t>  3   0.125                 0.9552271839309132   0.9551765791634232   0.00006048</a:t>
            </a:r>
          </a:p>
          <a:p>
            <a:r>
              <a:rPr lang="en-US" sz="1600" dirty="0">
                <a:solidFill>
                  <a:schemeClr val="bg1"/>
                </a:solidFill>
                <a:latin typeface="Times New Roman" panose="02020603050405020304" pitchFamily="18" charset="0"/>
                <a:cs typeface="Times New Roman" panose="02020603050405020304" pitchFamily="18" charset="0"/>
              </a:rPr>
              <a:t>  4   0.0625               0.9794223225078814   0.9794153338174256   0.000006989</a:t>
            </a:r>
          </a:p>
          <a:p>
            <a:r>
              <a:rPr lang="en-US" sz="1600" dirty="0">
                <a:solidFill>
                  <a:schemeClr val="bg1"/>
                </a:solidFill>
                <a:latin typeface="Times New Roman" panose="02020603050405020304" pitchFamily="18" charset="0"/>
                <a:cs typeface="Times New Roman" panose="02020603050405020304" pitchFamily="18" charset="0"/>
              </a:rPr>
              <a:t>  5   0.03125             0.9901670100357426   0.9901660950939792   0.0000009149</a:t>
            </a:r>
          </a:p>
          <a:p>
            <a:r>
              <a:rPr lang="en-US" sz="1600" dirty="0">
                <a:solidFill>
                  <a:schemeClr val="bg1"/>
                </a:solidFill>
                <a:latin typeface="Times New Roman" panose="02020603050405020304" pitchFamily="18" charset="0"/>
                <a:cs typeface="Times New Roman" panose="02020603050405020304" pitchFamily="18" charset="0"/>
              </a:rPr>
              <a:t>  6   0.015625           0.9951978758220640   0.9951977588732431   0.0000001169</a:t>
            </a:r>
          </a:p>
          <a:p>
            <a:r>
              <a:rPr lang="en-US" sz="1600" dirty="0">
                <a:solidFill>
                  <a:schemeClr val="bg1"/>
                </a:solidFill>
                <a:latin typeface="Times New Roman" panose="02020603050405020304" pitchFamily="18" charset="0"/>
                <a:cs typeface="Times New Roman" panose="02020603050405020304" pitchFamily="18" charset="0"/>
              </a:rPr>
              <a:t>  7   0.0078125         0.9976275785667972   0.9976275637870025   0.00000001478</a:t>
            </a:r>
          </a:p>
          <a:p>
            <a:r>
              <a:rPr lang="en-US" sz="1600" dirty="0">
                <a:solidFill>
                  <a:schemeClr val="bg1"/>
                </a:solidFill>
                <a:latin typeface="Times New Roman" panose="02020603050405020304" pitchFamily="18" charset="0"/>
                <a:cs typeface="Times New Roman" panose="02020603050405020304" pitchFamily="18" charset="0"/>
              </a:rPr>
              <a:t>  8   0.00390625       0.9988209552460877   0.9988209533885432   0.000000001858</a:t>
            </a:r>
          </a:p>
          <a:p>
            <a:r>
              <a:rPr lang="en-US" sz="1600" dirty="0">
                <a:solidFill>
                  <a:schemeClr val="bg1"/>
                </a:solidFill>
                <a:latin typeface="Times New Roman" panose="02020603050405020304" pitchFamily="18" charset="0"/>
                <a:cs typeface="Times New Roman" panose="02020603050405020304" pitchFamily="18" charset="0"/>
              </a:rPr>
              <a:t>  9   0.001953125     0.9994122698263201   0.9994122695934978   0.0000000002328</a:t>
            </a:r>
          </a:p>
          <a:p>
            <a:r>
              <a:rPr lang="en-US" sz="1600" dirty="0">
                <a:solidFill>
                  <a:schemeClr val="bg1"/>
                </a:solidFill>
                <a:latin typeface="Times New Roman" panose="02020603050405020304" pitchFamily="18" charset="0"/>
                <a:cs typeface="Times New Roman" panose="02020603050405020304" pitchFamily="18" charset="0"/>
              </a:rPr>
              <a:t>10   0.0009765625   0.9997065830522891   0.9997065830231471   0.00000000002914</a:t>
            </a:r>
          </a:p>
        </p:txBody>
      </p:sp>
      <p:sp>
        <p:nvSpPr>
          <p:cNvPr id="14" name="TextBox 13">
            <a:extLst>
              <a:ext uri="{FF2B5EF4-FFF2-40B4-BE49-F238E27FC236}">
                <a16:creationId xmlns:a16="http://schemas.microsoft.com/office/drawing/2014/main" id="{BEE9259A-9366-4D11-B964-72FB6F16D1B6}"/>
              </a:ext>
            </a:extLst>
          </p:cNvPr>
          <p:cNvSpPr txBox="1"/>
          <p:nvPr/>
        </p:nvSpPr>
        <p:spPr>
          <a:xfrm>
            <a:off x="686384" y="2864338"/>
            <a:ext cx="322976" cy="400110"/>
          </a:xfrm>
          <a:prstGeom prst="rect">
            <a:avLst/>
          </a:prstGeom>
          <a:noFill/>
        </p:spPr>
        <p:txBody>
          <a:bodyPr wrap="square">
            <a:spAutoFit/>
          </a:bodyPr>
          <a:lstStyle/>
          <a:p>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sz="2000" i="1" dirty="0"/>
          </a:p>
        </p:txBody>
      </p:sp>
      <p:sp>
        <p:nvSpPr>
          <p:cNvPr id="15" name="TextBox 14">
            <a:extLst>
              <a:ext uri="{FF2B5EF4-FFF2-40B4-BE49-F238E27FC236}">
                <a16:creationId xmlns:a16="http://schemas.microsoft.com/office/drawing/2014/main" id="{01898192-A449-4588-B8DA-E5498EF24BCF}"/>
              </a:ext>
            </a:extLst>
          </p:cNvPr>
          <p:cNvSpPr txBox="1"/>
          <p:nvPr/>
        </p:nvSpPr>
        <p:spPr>
          <a:xfrm>
            <a:off x="941667" y="2864337"/>
            <a:ext cx="983606" cy="400110"/>
          </a:xfrm>
          <a:prstGeom prst="rect">
            <a:avLst/>
          </a:prstGeom>
          <a:noFill/>
        </p:spPr>
        <p:txBody>
          <a:bodyPr wrap="square">
            <a:spAutoFit/>
          </a:bodyPr>
          <a:lstStyle/>
          <a:p>
            <a:r>
              <a:rPr lang="en-US" sz="2000"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h</a:t>
            </a: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 2</a:t>
            </a:r>
            <a:r>
              <a:rPr lang="en-US" sz="2000" i="1" baseline="30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–n </a:t>
            </a:r>
            <a:endParaRPr lang="en-US" sz="2000" i="1" dirty="0"/>
          </a:p>
        </p:txBody>
      </p:sp>
      <p:sp>
        <p:nvSpPr>
          <p:cNvPr id="17" name="TextBox 16">
            <a:extLst>
              <a:ext uri="{FF2B5EF4-FFF2-40B4-BE49-F238E27FC236}">
                <a16:creationId xmlns:a16="http://schemas.microsoft.com/office/drawing/2014/main" id="{1EAA73C0-380B-4034-A983-1E9F04E2DF0C}"/>
              </a:ext>
            </a:extLst>
          </p:cNvPr>
          <p:cNvSpPr txBox="1"/>
          <p:nvPr/>
        </p:nvSpPr>
        <p:spPr>
          <a:xfrm>
            <a:off x="2789445" y="2859638"/>
            <a:ext cx="913079"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Exact</a:t>
            </a:r>
            <a:endParaRPr lang="en-US" sz="2000" dirty="0"/>
          </a:p>
        </p:txBody>
      </p:sp>
      <p:sp>
        <p:nvSpPr>
          <p:cNvPr id="18" name="TextBox 17">
            <a:extLst>
              <a:ext uri="{FF2B5EF4-FFF2-40B4-BE49-F238E27FC236}">
                <a16:creationId xmlns:a16="http://schemas.microsoft.com/office/drawing/2014/main" id="{E180E2C9-A6B9-4A4F-8B61-4DE2DA0F8FC7}"/>
              </a:ext>
            </a:extLst>
          </p:cNvPr>
          <p:cNvSpPr txBox="1"/>
          <p:nvPr/>
        </p:nvSpPr>
        <p:spPr>
          <a:xfrm>
            <a:off x="6365995" y="2873402"/>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Error</a:t>
            </a:r>
            <a:endParaRPr lang="en-US" sz="2000" dirty="0"/>
          </a:p>
        </p:txBody>
      </p:sp>
      <p:sp>
        <p:nvSpPr>
          <p:cNvPr id="19" name="TextBox 18">
            <a:extLst>
              <a:ext uri="{FF2B5EF4-FFF2-40B4-BE49-F238E27FC236}">
                <a16:creationId xmlns:a16="http://schemas.microsoft.com/office/drawing/2014/main" id="{670EB19F-0A12-4587-9EC8-BB163A3B6CDA}"/>
              </a:ext>
            </a:extLst>
          </p:cNvPr>
          <p:cNvSpPr txBox="1"/>
          <p:nvPr/>
        </p:nvSpPr>
        <p:spPr>
          <a:xfrm>
            <a:off x="8107087" y="3609625"/>
            <a:ext cx="792467" cy="2308324"/>
          </a:xfrm>
          <a:prstGeom prst="rect">
            <a:avLst/>
          </a:prstGeom>
          <a:noFill/>
        </p:spPr>
        <p:txBody>
          <a:bodyPr wrap="square">
            <a:spAutoFit/>
          </a:bodyPr>
          <a:lstStyle/>
          <a:p>
            <a:r>
              <a:rPr lang="en-US" sz="1600" dirty="0">
                <a:solidFill>
                  <a:schemeClr val="bg1"/>
                </a:solidFill>
                <a:latin typeface="Times New Roman" panose="02020603050405020304" pitchFamily="18" charset="0"/>
                <a:cs typeface="Times New Roman" panose="02020603050405020304" pitchFamily="18" charset="0"/>
              </a:rPr>
              <a:t>0.2646</a:t>
            </a:r>
          </a:p>
          <a:p>
            <a:r>
              <a:rPr lang="en-US" sz="1600" dirty="0">
                <a:solidFill>
                  <a:schemeClr val="bg1"/>
                </a:solidFill>
                <a:latin typeface="Times New Roman" panose="02020603050405020304" pitchFamily="18" charset="0"/>
                <a:cs typeface="Times New Roman" panose="02020603050405020304" pitchFamily="18" charset="0"/>
              </a:rPr>
              <a:t>0.1582</a:t>
            </a:r>
          </a:p>
          <a:p>
            <a:r>
              <a:rPr lang="en-US" sz="1600" dirty="0">
                <a:solidFill>
                  <a:schemeClr val="bg1"/>
                </a:solidFill>
                <a:latin typeface="Times New Roman" panose="02020603050405020304" pitchFamily="18" charset="0"/>
                <a:cs typeface="Times New Roman" panose="02020603050405020304" pitchFamily="18" charset="0"/>
              </a:rPr>
              <a:t>0.1381</a:t>
            </a:r>
          </a:p>
          <a:p>
            <a:r>
              <a:rPr lang="en-US" sz="1600" dirty="0">
                <a:solidFill>
                  <a:schemeClr val="bg1"/>
                </a:solidFill>
                <a:latin typeface="Times New Roman" panose="02020603050405020304" pitchFamily="18" charset="0"/>
                <a:cs typeface="Times New Roman" panose="02020603050405020304" pitchFamily="18" charset="0"/>
              </a:rPr>
              <a:t>0.1309</a:t>
            </a:r>
          </a:p>
          <a:p>
            <a:r>
              <a:rPr lang="en-US" sz="1600" dirty="0">
                <a:solidFill>
                  <a:schemeClr val="bg1"/>
                </a:solidFill>
                <a:latin typeface="Times New Roman" panose="02020603050405020304" pitchFamily="18" charset="0"/>
                <a:cs typeface="Times New Roman" panose="02020603050405020304" pitchFamily="18" charset="0"/>
              </a:rPr>
              <a:t>0.1278</a:t>
            </a:r>
          </a:p>
          <a:p>
            <a:r>
              <a:rPr lang="en-US" sz="1600" dirty="0">
                <a:solidFill>
                  <a:schemeClr val="bg1"/>
                </a:solidFill>
                <a:latin typeface="Times New Roman" panose="02020603050405020304" pitchFamily="18" charset="0"/>
                <a:cs typeface="Times New Roman" panose="02020603050405020304" pitchFamily="18" charset="0"/>
              </a:rPr>
              <a:t>0.1264</a:t>
            </a:r>
          </a:p>
          <a:p>
            <a:r>
              <a:rPr lang="en-US" sz="1600" dirty="0">
                <a:solidFill>
                  <a:schemeClr val="bg1"/>
                </a:solidFill>
                <a:latin typeface="Times New Roman" panose="02020603050405020304" pitchFamily="18" charset="0"/>
                <a:cs typeface="Times New Roman" panose="02020603050405020304" pitchFamily="18" charset="0"/>
              </a:rPr>
              <a:t>0.1257</a:t>
            </a:r>
          </a:p>
          <a:p>
            <a:r>
              <a:rPr lang="en-US" sz="1600" dirty="0">
                <a:solidFill>
                  <a:schemeClr val="bg1"/>
                </a:solidFill>
                <a:latin typeface="Times New Roman" panose="02020603050405020304" pitchFamily="18" charset="0"/>
                <a:cs typeface="Times New Roman" panose="02020603050405020304" pitchFamily="18" charset="0"/>
              </a:rPr>
              <a:t>0.1253</a:t>
            </a:r>
          </a:p>
          <a:p>
            <a:r>
              <a:rPr lang="en-US" sz="1600" dirty="0">
                <a:solidFill>
                  <a:schemeClr val="bg1"/>
                </a:solidFill>
                <a:latin typeface="Times New Roman" panose="02020603050405020304" pitchFamily="18" charset="0"/>
                <a:cs typeface="Times New Roman" panose="02020603050405020304" pitchFamily="18" charset="0"/>
              </a:rPr>
              <a:t>0.1252</a:t>
            </a:r>
          </a:p>
        </p:txBody>
      </p:sp>
      <p:sp>
        <p:nvSpPr>
          <p:cNvPr id="22" name="TextBox 21">
            <a:extLst>
              <a:ext uri="{FF2B5EF4-FFF2-40B4-BE49-F238E27FC236}">
                <a16:creationId xmlns:a16="http://schemas.microsoft.com/office/drawing/2014/main" id="{6EFB3A8C-E5A7-431F-99D9-787879D7B168}"/>
              </a:ext>
            </a:extLst>
          </p:cNvPr>
          <p:cNvSpPr txBox="1"/>
          <p:nvPr/>
        </p:nvSpPr>
        <p:spPr>
          <a:xfrm>
            <a:off x="7842993" y="2875221"/>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Ratio</a:t>
            </a:r>
            <a:endParaRPr lang="en-US" sz="2000" dirty="0"/>
          </a:p>
        </p:txBody>
      </p:sp>
      <p:sp>
        <p:nvSpPr>
          <p:cNvPr id="24" name="TextBox 23">
            <a:extLst>
              <a:ext uri="{FF2B5EF4-FFF2-40B4-BE49-F238E27FC236}">
                <a16:creationId xmlns:a16="http://schemas.microsoft.com/office/drawing/2014/main" id="{A10318EF-E955-4EFA-9F7A-B1827F788595}"/>
              </a:ext>
            </a:extLst>
          </p:cNvPr>
          <p:cNvSpPr txBox="1"/>
          <p:nvPr/>
        </p:nvSpPr>
        <p:spPr>
          <a:xfrm>
            <a:off x="4317294" y="2864827"/>
            <a:ext cx="1816215"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Approximation</a:t>
            </a:r>
            <a:endParaRPr lang="en-US" sz="2000" dirty="0"/>
          </a:p>
        </p:txBody>
      </p:sp>
      <p:graphicFrame>
        <p:nvGraphicFramePr>
          <p:cNvPr id="25" name="Object 24">
            <a:extLst>
              <a:ext uri="{FF2B5EF4-FFF2-40B4-BE49-F238E27FC236}">
                <a16:creationId xmlns:a16="http://schemas.microsoft.com/office/drawing/2014/main" id="{341D99F9-9D31-4168-BF5A-154891A002C5}"/>
              </a:ext>
            </a:extLst>
          </p:cNvPr>
          <p:cNvGraphicFramePr>
            <a:graphicFrameLocks noChangeAspect="1"/>
          </p:cNvGraphicFramePr>
          <p:nvPr>
            <p:extLst>
              <p:ext uri="{D42A27DB-BD31-4B8C-83A1-F6EECF244321}">
                <p14:modId xmlns:p14="http://schemas.microsoft.com/office/powerpoint/2010/main" val="2191394156"/>
              </p:ext>
            </p:extLst>
          </p:nvPr>
        </p:nvGraphicFramePr>
        <p:xfrm>
          <a:off x="1228532" y="1996693"/>
          <a:ext cx="3314700" cy="935037"/>
        </p:xfrm>
        <a:graphic>
          <a:graphicData uri="http://schemas.openxmlformats.org/presentationml/2006/ole">
            <mc:AlternateContent xmlns:mc="http://schemas.openxmlformats.org/markup-compatibility/2006">
              <mc:Choice xmlns:v="urn:schemas-microsoft-com:vml" Requires="v">
                <p:oleObj name="Equation" r:id="rId5" imgW="1879560" imgH="533160" progId="Equation.DSMT4">
                  <p:embed/>
                </p:oleObj>
              </mc:Choice>
              <mc:Fallback>
                <p:oleObj name="Equation" r:id="rId5" imgW="1879560" imgH="533160" progId="Equation.DSMT4">
                  <p:embed/>
                  <p:pic>
                    <p:nvPicPr>
                      <p:cNvPr id="25" name="Object 24">
                        <a:extLst>
                          <a:ext uri="{FF2B5EF4-FFF2-40B4-BE49-F238E27FC236}">
                            <a16:creationId xmlns:a16="http://schemas.microsoft.com/office/drawing/2014/main" id="{253B46A9-3910-4938-A87C-8CB3EF6C2EA2}"/>
                          </a:ext>
                        </a:extLst>
                      </p:cNvPr>
                      <p:cNvPicPr/>
                      <p:nvPr/>
                    </p:nvPicPr>
                    <p:blipFill>
                      <a:blip r:embed="rId6"/>
                      <a:stretch>
                        <a:fillRect/>
                      </a:stretch>
                    </p:blipFill>
                    <p:spPr>
                      <a:xfrm>
                        <a:off x="1228532" y="1996693"/>
                        <a:ext cx="3314700" cy="935037"/>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4EBE8427-8022-4CD2-9781-F19A2B936529}"/>
              </a:ext>
            </a:extLst>
          </p:cNvPr>
          <p:cNvGraphicFramePr>
            <a:graphicFrameLocks noChangeAspect="1"/>
          </p:cNvGraphicFramePr>
          <p:nvPr>
            <p:extLst>
              <p:ext uri="{D42A27DB-BD31-4B8C-83A1-F6EECF244321}">
                <p14:modId xmlns:p14="http://schemas.microsoft.com/office/powerpoint/2010/main" val="551705952"/>
              </p:ext>
            </p:extLst>
          </p:nvPr>
        </p:nvGraphicFramePr>
        <p:xfrm>
          <a:off x="4834165" y="1926736"/>
          <a:ext cx="4229100" cy="912813"/>
        </p:xfrm>
        <a:graphic>
          <a:graphicData uri="http://schemas.openxmlformats.org/presentationml/2006/ole">
            <mc:AlternateContent xmlns:mc="http://schemas.openxmlformats.org/markup-compatibility/2006">
              <mc:Choice xmlns:v="urn:schemas-microsoft-com:vml" Requires="v">
                <p:oleObj name="Equation" r:id="rId7" imgW="2400120" imgH="520560" progId="Equation.DSMT4">
                  <p:embed/>
                </p:oleObj>
              </mc:Choice>
              <mc:Fallback>
                <p:oleObj name="Equation" r:id="rId7" imgW="2400120" imgH="520560" progId="Equation.DSMT4">
                  <p:embed/>
                  <p:pic>
                    <p:nvPicPr>
                      <p:cNvPr id="26" name="Object 25">
                        <a:extLst>
                          <a:ext uri="{FF2B5EF4-FFF2-40B4-BE49-F238E27FC236}">
                            <a16:creationId xmlns:a16="http://schemas.microsoft.com/office/drawing/2014/main" id="{B6A78905-93C1-4CC1-9229-9B458CD91E8B}"/>
                          </a:ext>
                        </a:extLst>
                      </p:cNvPr>
                      <p:cNvPicPr/>
                      <p:nvPr/>
                    </p:nvPicPr>
                    <p:blipFill>
                      <a:blip r:embed="rId8"/>
                      <a:stretch>
                        <a:fillRect/>
                      </a:stretch>
                    </p:blipFill>
                    <p:spPr>
                      <a:xfrm>
                        <a:off x="4834165" y="1926736"/>
                        <a:ext cx="4229100" cy="912813"/>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D2712A6D-00FE-423A-BC3B-80F0B791BD5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72587187"/>
      </p:ext>
    </p:extLst>
  </p:cSld>
  <p:clrMapOvr>
    <a:masterClrMapping/>
  </p:clrMapOvr>
  <mc:AlternateContent xmlns:mc="http://schemas.openxmlformats.org/markup-compatibility/2006" xmlns:p14="http://schemas.microsoft.com/office/powerpoint/2010/main">
    <mc:Choice Requires="p14">
      <p:transition spd="slow" p14:dur="2000" advTm="45819"/>
    </mc:Choice>
    <mc:Fallback xmlns="">
      <p:transition spd="slow" advTm="45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3"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4"/>
</p:tagLst>
</file>

<file path=ppt/tags/tag10.xml><?xml version="1.0" encoding="utf-8"?>
<p:tagLst xmlns:a="http://schemas.openxmlformats.org/drawingml/2006/main" xmlns:r="http://schemas.openxmlformats.org/officeDocument/2006/relationships" xmlns:p="http://schemas.openxmlformats.org/presentationml/2006/main">
  <p:tag name="TIMING" val="|4.1|10|1.8|16|3.9|29.8"/>
</p:tagLst>
</file>

<file path=ppt/tags/tag11.xml><?xml version="1.0" encoding="utf-8"?>
<p:tagLst xmlns:a="http://schemas.openxmlformats.org/drawingml/2006/main" xmlns:r="http://schemas.openxmlformats.org/officeDocument/2006/relationships" xmlns:p="http://schemas.openxmlformats.org/presentationml/2006/main">
  <p:tag name="TIMING" val="|17.8|14.9|15.5|2.8|10.7|2.3|14.7|4|16.6"/>
</p:tagLst>
</file>

<file path=ppt/tags/tag12.xml><?xml version="1.0" encoding="utf-8"?>
<p:tagLst xmlns:a="http://schemas.openxmlformats.org/drawingml/2006/main" xmlns:r="http://schemas.openxmlformats.org/officeDocument/2006/relationships" xmlns:p="http://schemas.openxmlformats.org/presentationml/2006/main">
  <p:tag name="TIMING" val="|18.8"/>
</p:tagLst>
</file>

<file path=ppt/tags/tag13.xml><?xml version="1.0" encoding="utf-8"?>
<p:tagLst xmlns:a="http://schemas.openxmlformats.org/drawingml/2006/main" xmlns:r="http://schemas.openxmlformats.org/officeDocument/2006/relationships" xmlns:p="http://schemas.openxmlformats.org/presentationml/2006/main">
  <p:tag name="TIMING" val="|6.2|5.6|8.5|8|3|30.9"/>
</p:tagLst>
</file>

<file path=ppt/tags/tag14.xml><?xml version="1.0" encoding="utf-8"?>
<p:tagLst xmlns:a="http://schemas.openxmlformats.org/drawingml/2006/main" xmlns:r="http://schemas.openxmlformats.org/officeDocument/2006/relationships" xmlns:p="http://schemas.openxmlformats.org/presentationml/2006/main">
  <p:tag name="TIMING" val="|39.9"/>
</p:tagLst>
</file>

<file path=ppt/tags/tag15.xml><?xml version="1.0" encoding="utf-8"?>
<p:tagLst xmlns:a="http://schemas.openxmlformats.org/drawingml/2006/main" xmlns:r="http://schemas.openxmlformats.org/officeDocument/2006/relationships" xmlns:p="http://schemas.openxmlformats.org/presentationml/2006/main">
  <p:tag name="TIMING" val="|11.1|4.1|38.7|15.7|6.2|5.9|13.8|14.9|14.6|5.3"/>
</p:tagLst>
</file>

<file path=ppt/tags/tag16.xml><?xml version="1.0" encoding="utf-8"?>
<p:tagLst xmlns:a="http://schemas.openxmlformats.org/drawingml/2006/main" xmlns:r="http://schemas.openxmlformats.org/officeDocument/2006/relationships" xmlns:p="http://schemas.openxmlformats.org/presentationml/2006/main">
  <p:tag name="TIMING" val="|10.3|10.4|8.1|3.8|15.2|4|9|6.6|10.2|1.6|2.6|6.6|0.9|2.3|1.2|1.2|1.3|7.8|3"/>
</p:tagLst>
</file>

<file path=ppt/tags/tag17.xml><?xml version="1.0" encoding="utf-8"?>
<p:tagLst xmlns:a="http://schemas.openxmlformats.org/drawingml/2006/main" xmlns:r="http://schemas.openxmlformats.org/officeDocument/2006/relationships" xmlns:p="http://schemas.openxmlformats.org/presentationml/2006/main">
  <p:tag name="TIMING" val="|11.1|5.8|1.5|1.2|0.9|1.1|1|0.7|1.1|0.9|0.9|1|1.9|1.8|3.2|1.1|1.3|2.4|2.3"/>
</p:tagLst>
</file>

<file path=ppt/tags/tag18.xml><?xml version="1.0" encoding="utf-8"?>
<p:tagLst xmlns:a="http://schemas.openxmlformats.org/drawingml/2006/main" xmlns:r="http://schemas.openxmlformats.org/officeDocument/2006/relationships" xmlns:p="http://schemas.openxmlformats.org/presentationml/2006/main">
  <p:tag name="TIMING" val="|16|7|17.2|9.1|20.9|6.7|31.6|6"/>
</p:tagLst>
</file>

<file path=ppt/tags/tag19.xml><?xml version="1.0" encoding="utf-8"?>
<p:tagLst xmlns:a="http://schemas.openxmlformats.org/drawingml/2006/main" xmlns:r="http://schemas.openxmlformats.org/officeDocument/2006/relationships" xmlns:p="http://schemas.openxmlformats.org/presentationml/2006/main">
  <p:tag name="TIMING" val="|10.3|11.9|18"/>
</p:tagLst>
</file>

<file path=ppt/tags/tag2.xml><?xml version="1.0" encoding="utf-8"?>
<p:tagLst xmlns:a="http://schemas.openxmlformats.org/drawingml/2006/main" xmlns:r="http://schemas.openxmlformats.org/officeDocument/2006/relationships" xmlns:p="http://schemas.openxmlformats.org/presentationml/2006/main">
  <p:tag name="TIMING" val="|8.5|7.8|17.6|30.1|5.1"/>
</p:tagLst>
</file>

<file path=ppt/tags/tag20.xml><?xml version="1.0" encoding="utf-8"?>
<p:tagLst xmlns:a="http://schemas.openxmlformats.org/drawingml/2006/main" xmlns:r="http://schemas.openxmlformats.org/officeDocument/2006/relationships" xmlns:p="http://schemas.openxmlformats.org/presentationml/2006/main">
  <p:tag name="TIMING" val="|32.9"/>
</p:tagLst>
</file>

<file path=ppt/tags/tag3.xml><?xml version="1.0" encoding="utf-8"?>
<p:tagLst xmlns:a="http://schemas.openxmlformats.org/drawingml/2006/main" xmlns:r="http://schemas.openxmlformats.org/officeDocument/2006/relationships" xmlns:p="http://schemas.openxmlformats.org/presentationml/2006/main">
  <p:tag name="TIMING" val="|11.3|6.7|7.1|7.6|26.3"/>
</p:tagLst>
</file>

<file path=ppt/tags/tag4.xml><?xml version="1.0" encoding="utf-8"?>
<p:tagLst xmlns:a="http://schemas.openxmlformats.org/drawingml/2006/main" xmlns:r="http://schemas.openxmlformats.org/officeDocument/2006/relationships" xmlns:p="http://schemas.openxmlformats.org/presentationml/2006/main">
  <p:tag name="TIMING" val="|4|4.6|7|6.8|10.8"/>
</p:tagLst>
</file>

<file path=ppt/tags/tag5.xml><?xml version="1.0" encoding="utf-8"?>
<p:tagLst xmlns:a="http://schemas.openxmlformats.org/drawingml/2006/main" xmlns:r="http://schemas.openxmlformats.org/officeDocument/2006/relationships" xmlns:p="http://schemas.openxmlformats.org/presentationml/2006/main">
  <p:tag name="TIMING" val="|33.3|13|11.4|6.9|28.6|8.6|16.8|6.9"/>
</p:tagLst>
</file>

<file path=ppt/tags/tag6.xml><?xml version="1.0" encoding="utf-8"?>
<p:tagLst xmlns:a="http://schemas.openxmlformats.org/drawingml/2006/main" xmlns:r="http://schemas.openxmlformats.org/officeDocument/2006/relationships" xmlns:p="http://schemas.openxmlformats.org/presentationml/2006/main">
  <p:tag name="TIMING" val="|8.3|8.8|6.1|6.1|18.1|16.3|2.4|5.4|1.2|1|0.9|0.8|0.7|1.1|0.8|10.8|1.6|1.1|1.2"/>
</p:tagLst>
</file>

<file path=ppt/tags/tag7.xml><?xml version="1.0" encoding="utf-8"?>
<p:tagLst xmlns:a="http://schemas.openxmlformats.org/drawingml/2006/main" xmlns:r="http://schemas.openxmlformats.org/officeDocument/2006/relationships" xmlns:p="http://schemas.openxmlformats.org/presentationml/2006/main">
  <p:tag name="TIMING" val="|5.2|8.3|2.5|2.1|0.9|0.9|1.5|0.8|1|1.7|0.5|0.6|0.7|0.8|1.1|1.2|0.5|0.6|0.4"/>
</p:tagLst>
</file>

<file path=ppt/tags/tag8.xml><?xml version="1.0" encoding="utf-8"?>
<p:tagLst xmlns:a="http://schemas.openxmlformats.org/drawingml/2006/main" xmlns:r="http://schemas.openxmlformats.org/officeDocument/2006/relationships" xmlns:p="http://schemas.openxmlformats.org/presentationml/2006/main">
  <p:tag name="TIMING" val="|16.5|20.4|9.7"/>
</p:tagLst>
</file>

<file path=ppt/tags/tag9.xml><?xml version="1.0" encoding="utf-8"?>
<p:tagLst xmlns:a="http://schemas.openxmlformats.org/drawingml/2006/main" xmlns:r="http://schemas.openxmlformats.org/officeDocument/2006/relationships" xmlns:p="http://schemas.openxmlformats.org/presentationml/2006/main">
  <p:tag name="TIMING" val="|6.4|30.4|13.3|8|9.6|4.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103319</TotalTime>
  <Words>1552</Words>
  <Application>Microsoft Office PowerPoint</Application>
  <PresentationFormat>On-screen Show (4:3)</PresentationFormat>
  <Paragraphs>304</Paragraphs>
  <Slides>26</Slides>
  <Notes>0</Notes>
  <HiddenSlides>0</HiddenSlides>
  <MMClips>26</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6" baseType="lpstr">
      <vt:lpstr>Arial</vt:lpstr>
      <vt:lpstr>Bookman Old Style</vt:lpstr>
      <vt:lpstr>Calibri</vt:lpstr>
      <vt:lpstr>Cambria</vt:lpstr>
      <vt:lpstr>Consolas</vt:lpstr>
      <vt:lpstr>Constantia</vt:lpstr>
      <vt:lpstr>Georgia</vt:lpstr>
      <vt:lpstr>Times New Roman</vt:lpstr>
      <vt:lpstr>Office Theme</vt:lpstr>
      <vt:lpstr>Equation</vt:lpstr>
      <vt:lpstr>Heun’s method</vt:lpstr>
      <vt:lpstr>Introduction</vt:lpstr>
      <vt:lpstr>Trapezoidal rule</vt:lpstr>
      <vt:lpstr>Heun’s method</vt:lpstr>
      <vt:lpstr>Heun’s method</vt:lpstr>
      <vt:lpstr>Heun’s method</vt:lpstr>
      <vt:lpstr>One step of Heun’s method</vt:lpstr>
      <vt:lpstr>One step of Heun’s method</vt:lpstr>
      <vt:lpstr>One step of Heun’s method</vt:lpstr>
      <vt:lpstr>Multiple steps of Heun’s method</vt:lpstr>
      <vt:lpstr>Multiple steps of Heun’s method</vt:lpstr>
      <vt:lpstr>Multiple steps of Heun’s method</vt:lpstr>
      <vt:lpstr>Multiple steps of Heun’s method</vt:lpstr>
      <vt:lpstr>Multiple steps of Heun’s method</vt:lpstr>
      <vt:lpstr>Multiple steps of Heun’s method</vt:lpstr>
      <vt:lpstr>Multiple steps of Heun’s method</vt:lpstr>
      <vt:lpstr>Implementation</vt:lpstr>
      <vt:lpstr>Multiple steps of Heun’s method</vt:lpstr>
      <vt:lpstr>Multiple steps of Heun’s method</vt:lpstr>
      <vt:lpstr>Error analysis</vt:lpstr>
      <vt:lpstr>Integration?</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1770</cp:revision>
  <dcterms:created xsi:type="dcterms:W3CDTF">2020-04-30T19:27:29Z</dcterms:created>
  <dcterms:modified xsi:type="dcterms:W3CDTF">2021-03-11T23:34:48Z</dcterms:modified>
</cp:coreProperties>
</file>